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6"/>
  </p:notesMasterIdLst>
  <p:sldIdLst>
    <p:sldId id="256" r:id="rId2"/>
    <p:sldId id="295" r:id="rId3"/>
    <p:sldId id="270" r:id="rId4"/>
    <p:sldId id="272" r:id="rId5"/>
    <p:sldId id="262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8" r:id="rId14"/>
    <p:sldId id="399" r:id="rId15"/>
    <p:sldId id="404" r:id="rId16"/>
    <p:sldId id="397" r:id="rId17"/>
    <p:sldId id="400" r:id="rId18"/>
    <p:sldId id="402" r:id="rId19"/>
    <p:sldId id="401" r:id="rId20"/>
    <p:sldId id="403" r:id="rId21"/>
    <p:sldId id="405" r:id="rId22"/>
    <p:sldId id="369" r:id="rId23"/>
    <p:sldId id="379" r:id="rId24"/>
    <p:sldId id="362" r:id="rId25"/>
    <p:sldId id="355" r:id="rId26"/>
    <p:sldId id="350" r:id="rId27"/>
    <p:sldId id="363" r:id="rId28"/>
    <p:sldId id="365" r:id="rId29"/>
    <p:sldId id="354" r:id="rId30"/>
    <p:sldId id="376" r:id="rId31"/>
    <p:sldId id="377" r:id="rId32"/>
    <p:sldId id="378" r:id="rId33"/>
    <p:sldId id="380" r:id="rId34"/>
    <p:sldId id="359" r:id="rId35"/>
    <p:sldId id="366" r:id="rId36"/>
    <p:sldId id="367" r:id="rId37"/>
    <p:sldId id="368" r:id="rId38"/>
    <p:sldId id="358" r:id="rId39"/>
    <p:sldId id="356" r:id="rId40"/>
    <p:sldId id="340" r:id="rId41"/>
    <p:sldId id="345" r:id="rId42"/>
    <p:sldId id="346" r:id="rId43"/>
    <p:sldId id="347" r:id="rId44"/>
    <p:sldId id="348" r:id="rId45"/>
    <p:sldId id="352" r:id="rId46"/>
    <p:sldId id="353" r:id="rId47"/>
    <p:sldId id="342" r:id="rId48"/>
    <p:sldId id="341" r:id="rId49"/>
    <p:sldId id="344" r:id="rId50"/>
    <p:sldId id="343" r:id="rId51"/>
    <p:sldId id="349" r:id="rId52"/>
    <p:sldId id="351" r:id="rId53"/>
    <p:sldId id="260" r:id="rId54"/>
    <p:sldId id="299" r:id="rId55"/>
    <p:sldId id="297" r:id="rId56"/>
    <p:sldId id="263" r:id="rId57"/>
    <p:sldId id="300" r:id="rId58"/>
    <p:sldId id="302" r:id="rId59"/>
    <p:sldId id="301" r:id="rId60"/>
    <p:sldId id="266" r:id="rId61"/>
    <p:sldId id="267" r:id="rId62"/>
    <p:sldId id="268" r:id="rId63"/>
    <p:sldId id="273" r:id="rId64"/>
    <p:sldId id="274" r:id="rId65"/>
    <p:sldId id="276" r:id="rId66"/>
    <p:sldId id="285" r:id="rId67"/>
    <p:sldId id="286" r:id="rId68"/>
    <p:sldId id="277" r:id="rId69"/>
    <p:sldId id="305" r:id="rId70"/>
    <p:sldId id="313" r:id="rId71"/>
    <p:sldId id="311" r:id="rId72"/>
    <p:sldId id="319" r:id="rId73"/>
    <p:sldId id="309" r:id="rId74"/>
    <p:sldId id="316" r:id="rId75"/>
    <p:sldId id="317" r:id="rId76"/>
    <p:sldId id="325" r:id="rId77"/>
    <p:sldId id="333" r:id="rId78"/>
    <p:sldId id="331" r:id="rId79"/>
    <p:sldId id="332" r:id="rId80"/>
    <p:sldId id="336" r:id="rId81"/>
    <p:sldId id="318" r:id="rId82"/>
    <p:sldId id="326" r:id="rId83"/>
    <p:sldId id="314" r:id="rId84"/>
    <p:sldId id="315" r:id="rId85"/>
    <p:sldId id="307" r:id="rId86"/>
    <p:sldId id="303" r:id="rId87"/>
    <p:sldId id="304" r:id="rId88"/>
    <p:sldId id="327" r:id="rId89"/>
    <p:sldId id="320" r:id="rId90"/>
    <p:sldId id="321" r:id="rId91"/>
    <p:sldId id="323" r:id="rId92"/>
    <p:sldId id="322" r:id="rId93"/>
    <p:sldId id="324" r:id="rId94"/>
    <p:sldId id="334" r:id="rId95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D8"/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7" autoAdjust="0"/>
    <p:restoredTop sz="78026" autoAdjust="0"/>
  </p:normalViewPr>
  <p:slideViewPr>
    <p:cSldViewPr snapToGrid="0">
      <p:cViewPr varScale="1">
        <p:scale>
          <a:sx n="76" d="100"/>
          <a:sy n="76" d="100"/>
        </p:scale>
        <p:origin x="114" y="6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Onepair</a:t>
            </a:r>
            <a:r>
              <a:rPr lang="en-US" dirty="0"/>
              <a:t>(F1)</a:t>
            </a:r>
          </a:p>
          <a:p>
            <a:r>
              <a:rPr lang="en-US" dirty="0" err="1"/>
              <a:t>Onepair</a:t>
            </a:r>
            <a:r>
              <a:rPr lang="en-US" dirty="0"/>
              <a:t>(</a:t>
            </a:r>
            <a:r>
              <a:rPr lang="en-US" dirty="0" err="1"/>
              <a:t>Onepair</a:t>
            </a:r>
            <a:r>
              <a:rPr lang="en-US" dirty="0"/>
              <a:t>) is not 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6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BK can dramatically reduce the size of hypotheses required to explain the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9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6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In general, it should be clear how the work advances the current state of understanding and why the advance matters.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6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In general, it should be clear how the work advances the current state of understanding and why the advance matters.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0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 cannot do the job of Symbolic Pattern Recognition</a:t>
            </a:r>
          </a:p>
          <a:p>
            <a:r>
              <a:rPr lang="en-US" dirty="0"/>
              <a:t>But SOL can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6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Ethanol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1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5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8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0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1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.svg"/><Relationship Id="rId10" Type="http://schemas.openxmlformats.org/officeDocument/2006/relationships/image" Target="../media/image68.png"/><Relationship Id="rId4" Type="http://schemas.openxmlformats.org/officeDocument/2006/relationships/image" Target="../media/image50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8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6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png"/><Relationship Id="rId7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tiff"/><Relationship Id="rId5" Type="http://schemas.openxmlformats.org/officeDocument/2006/relationships/image" Target="../media/image110.tiff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17/06/relationships/model3d" Target="../media/model3d2.glb"/><Relationship Id="rId12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8.sv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12.png"/><Relationship Id="rId34" Type="http://schemas.openxmlformats.org/officeDocument/2006/relationships/image" Target="../media/image4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5.png"/><Relationship Id="rId3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038" y="-683651"/>
            <a:ext cx="6821979" cy="6743069"/>
          </a:xfrm>
        </p:spPr>
        <p:txBody>
          <a:bodyPr>
            <a:normAutofit/>
          </a:bodyPr>
          <a:lstStyle/>
          <a:p>
            <a:pPr algn="l"/>
            <a:r>
              <a:rPr lang="de-DE" sz="6496" dirty="0" err="1"/>
              <a:t>Spatial</a:t>
            </a:r>
            <a:r>
              <a:rPr lang="de-DE" sz="6496" dirty="0"/>
              <a:t> </a:t>
            </a:r>
            <a:r>
              <a:rPr lang="de-DE" sz="6496" dirty="0" err="1"/>
              <a:t>relation</a:t>
            </a:r>
            <a:r>
              <a:rPr lang="de-DE" sz="6496" dirty="0"/>
              <a:t> </a:t>
            </a:r>
            <a:r>
              <a:rPr lang="de-DE" sz="6496" dirty="0" err="1"/>
              <a:t>vector</a:t>
            </a:r>
            <a:endParaRPr lang="en-US" sz="64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35" y="6158457"/>
            <a:ext cx="6821979" cy="114496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9197016" y="-1633671"/>
            <a:ext cx="8803648" cy="101253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5944525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6D1C59-FC69-EAC4-581F-A7F0CA58DFE7}"/>
              </a:ext>
            </a:extLst>
          </p:cNvPr>
          <p:cNvSpPr txBox="1"/>
          <p:nvPr/>
        </p:nvSpPr>
        <p:spPr>
          <a:xfrm>
            <a:off x="136912" y="29917"/>
            <a:ext cx="1198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Atom:    a =color(</a:t>
            </a:r>
            <a:r>
              <a:rPr lang="en-US" dirty="0" err="1"/>
              <a:t>A,red</a:t>
            </a:r>
            <a:r>
              <a:rPr lang="en-US" dirty="0"/>
              <a:t>)</a:t>
            </a:r>
          </a:p>
          <a:p>
            <a:r>
              <a:rPr lang="en-US" dirty="0"/>
              <a:t>A set of atoms is called </a:t>
            </a:r>
            <a:r>
              <a:rPr lang="en-US" altLang="zh-CN" b="1" dirty="0"/>
              <a:t>instance v={a1,a2,…,</a:t>
            </a:r>
            <a:r>
              <a:rPr lang="en-US" altLang="zh-CN" b="1" dirty="0" err="1"/>
              <a:t>a_n</a:t>
            </a:r>
            <a:r>
              <a:rPr lang="en-US" altLang="zh-CN" b="1" dirty="0"/>
              <a:t>}</a:t>
            </a:r>
            <a:endParaRPr lang="en-US" b="1" dirty="0"/>
          </a:p>
          <a:p>
            <a:r>
              <a:rPr lang="en-US" dirty="0"/>
              <a:t>pattern:  a pattern p is a set of </a:t>
            </a:r>
            <a:r>
              <a:rPr lang="en-US" b="1" dirty="0"/>
              <a:t>instances {v1,…,</a:t>
            </a:r>
            <a:r>
              <a:rPr lang="en-US" b="1" dirty="0" err="1"/>
              <a:t>v_n</a:t>
            </a:r>
            <a:r>
              <a:rPr lang="en-US" b="1" dirty="0"/>
              <a:t>}, each of its instance is also called a variation v of pattern p.</a:t>
            </a:r>
          </a:p>
          <a:p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3328296" y="357194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9569032" y="3545994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235687" y="3590857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3478567" y="4323601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0394110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137795" y="4943541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264771" y="4341245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7611365" y="499854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246117" y="5980417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9562654" y="5925414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3328296" y="594956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" y="4780035"/>
                <a:ext cx="1433607" cy="364843"/>
              </a:xfrm>
              <a:prstGeom prst="rect">
                <a:avLst/>
              </a:prstGeom>
              <a:blipFill>
                <a:blip r:embed="rId2"/>
                <a:stretch>
                  <a:fillRect t="-5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3845914" y="502368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6937039" y="487074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4471044" y="4988404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5944525" y="5943771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342474" y="2173833"/>
            <a:ext cx="1433607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192032-DA99-B178-8030-5FC21FEB148B}"/>
                  </a:ext>
                </a:extLst>
              </p:cNvPr>
              <p:cNvSpPr txBox="1"/>
              <p:nvPr/>
            </p:nvSpPr>
            <p:spPr>
              <a:xfrm>
                <a:off x="5335345" y="4815104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192032-DA99-B178-8030-5FC21FEB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45" y="4815104"/>
                <a:ext cx="468620" cy="372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4866178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4428287" y="2254593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7083744" y="2218143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330" y="2168499"/>
            <a:ext cx="468620" cy="46862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9379368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8941477" y="2279635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1596934" y="224318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7520" y="2193541"/>
            <a:ext cx="468620" cy="468620"/>
          </a:xfrm>
          <a:prstGeom prst="rect">
            <a:avLst/>
          </a:prstGeom>
        </p:spPr>
      </p:pic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4204054" y="1976906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8762896" y="1989701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7446611" y="1964111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1959801" y="1956956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2288645" y="1665031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2CAF16-E483-DE27-F0CE-8F6D2CE1DE61}"/>
                  </a:ext>
                </a:extLst>
              </p:cNvPr>
              <p:cNvSpPr txBox="1"/>
              <p:nvPr/>
            </p:nvSpPr>
            <p:spPr>
              <a:xfrm>
                <a:off x="8856921" y="4836943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2CAF16-E483-DE27-F0CE-8F6D2CE1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921" y="4836943"/>
                <a:ext cx="468620" cy="372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3B045-23F9-B0B1-76F2-2D452760ED3E}"/>
                  </a:ext>
                </a:extLst>
              </p:cNvPr>
              <p:cNvSpPr txBox="1"/>
              <p:nvPr/>
            </p:nvSpPr>
            <p:spPr>
              <a:xfrm>
                <a:off x="12648800" y="4836943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3B045-23F9-B0B1-76F2-2D452760E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800" y="4836943"/>
                <a:ext cx="468620" cy="372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58EE8-7A5C-CCDC-E451-3E902325962F}"/>
                  </a:ext>
                </a:extLst>
              </p:cNvPr>
              <p:cNvSpPr txBox="1"/>
              <p:nvPr/>
            </p:nvSpPr>
            <p:spPr>
              <a:xfrm>
                <a:off x="7974377" y="2264708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58EE8-7A5C-CCDC-E451-3E902325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77" y="2264708"/>
                <a:ext cx="468620" cy="372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D9536-3D70-1ED6-CDEF-59CFC8C5E1B2}"/>
                  </a:ext>
                </a:extLst>
              </p:cNvPr>
              <p:cNvSpPr txBox="1"/>
              <p:nvPr/>
            </p:nvSpPr>
            <p:spPr>
              <a:xfrm>
                <a:off x="5815231" y="2274936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D9536-3D70-1ED6-CDEF-59CFC8C5E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31" y="2274936"/>
                <a:ext cx="468620" cy="3724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C9D95-E4F8-37AA-A301-27D8E175270A}"/>
                  </a:ext>
                </a:extLst>
              </p:cNvPr>
              <p:cNvSpPr txBox="1"/>
              <p:nvPr/>
            </p:nvSpPr>
            <p:spPr>
              <a:xfrm>
                <a:off x="10351226" y="2283376"/>
                <a:ext cx="468620" cy="372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C9D95-E4F8-37AA-A301-27D8E175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226" y="2283376"/>
                <a:ext cx="468620" cy="3724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18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EF52BD1-F39B-5377-6753-4F84BE5CF2C1}"/>
              </a:ext>
            </a:extLst>
          </p:cNvPr>
          <p:cNvSpPr/>
          <p:nvPr/>
        </p:nvSpPr>
        <p:spPr>
          <a:xfrm>
            <a:off x="6672658" y="38263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9240A-2499-0A1A-B76A-CA791EC4FCFC}"/>
              </a:ext>
            </a:extLst>
          </p:cNvPr>
          <p:cNvSpPr/>
          <p:nvPr/>
        </p:nvSpPr>
        <p:spPr>
          <a:xfrm>
            <a:off x="14056429" y="38263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0525E-C8CD-0D3A-D80C-9E66AE1CC3B7}"/>
              </a:ext>
            </a:extLst>
          </p:cNvPr>
          <p:cNvSpPr/>
          <p:nvPr/>
        </p:nvSpPr>
        <p:spPr>
          <a:xfrm>
            <a:off x="10297165" y="3800419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2C7FB4D-FFA4-FEC8-6784-71ECFCA206A8}"/>
              </a:ext>
            </a:extLst>
          </p:cNvPr>
          <p:cNvSpPr/>
          <p:nvPr/>
        </p:nvSpPr>
        <p:spPr>
          <a:xfrm>
            <a:off x="2963820" y="3845282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617E8AE-0387-BA81-7586-41ACAB2C2F5A}"/>
              </a:ext>
            </a:extLst>
          </p:cNvPr>
          <p:cNvSpPr/>
          <p:nvPr/>
        </p:nvSpPr>
        <p:spPr>
          <a:xfrm>
            <a:off x="4206700" y="4578026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73F455-BBDB-EA72-F259-79DA14F440F0}"/>
              </a:ext>
            </a:extLst>
          </p:cNvPr>
          <p:cNvSpPr/>
          <p:nvPr/>
        </p:nvSpPr>
        <p:spPr>
          <a:xfrm>
            <a:off x="11122243" y="51979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4B0CC6-69A1-8F7D-7706-6FA298EEAFE8}"/>
              </a:ext>
            </a:extLst>
          </p:cNvPr>
          <p:cNvSpPr/>
          <p:nvPr/>
        </p:nvSpPr>
        <p:spPr>
          <a:xfrm>
            <a:off x="11865928" y="51979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B4C58F2-F704-D304-A815-2078D5C435BE}"/>
              </a:ext>
            </a:extLst>
          </p:cNvPr>
          <p:cNvSpPr/>
          <p:nvPr/>
        </p:nvSpPr>
        <p:spPr>
          <a:xfrm>
            <a:off x="14992904" y="4595670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DE7F2B-F747-D258-2067-F57F7657AD85}"/>
              </a:ext>
            </a:extLst>
          </p:cNvPr>
          <p:cNvSpPr/>
          <p:nvPr/>
        </p:nvSpPr>
        <p:spPr>
          <a:xfrm>
            <a:off x="8339498" y="525296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A92ABD-606E-6066-6CC1-083A1E9F0960}"/>
              </a:ext>
            </a:extLst>
          </p:cNvPr>
          <p:cNvSpPr txBox="1"/>
          <p:nvPr/>
        </p:nvSpPr>
        <p:spPr>
          <a:xfrm>
            <a:off x="2974250" y="6234842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4D5BD1-819C-1330-B4E5-9CB647A8FC09}"/>
              </a:ext>
            </a:extLst>
          </p:cNvPr>
          <p:cNvSpPr txBox="1"/>
          <p:nvPr/>
        </p:nvSpPr>
        <p:spPr>
          <a:xfrm>
            <a:off x="10290787" y="6179839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5F4566-1D42-B264-5335-DCC755767F3C}"/>
              </a:ext>
            </a:extLst>
          </p:cNvPr>
          <p:cNvSpPr txBox="1"/>
          <p:nvPr/>
        </p:nvSpPr>
        <p:spPr>
          <a:xfrm>
            <a:off x="14056429" y="6203986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/>
              <p:nvPr/>
            </p:nvSpPr>
            <p:spPr>
              <a:xfrm>
                <a:off x="728133" y="5034460"/>
                <a:ext cx="1800000" cy="3648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71" dirty="0">
                    <a:solidFill>
                      <a:schemeClr val="bg1"/>
                    </a:solidFill>
                  </a:rPr>
                  <a:t>Pattern </a:t>
                </a:r>
                <a14:m>
                  <m:oMath xmlns:m="http://schemas.openxmlformats.org/officeDocument/2006/math">
                    <m:r>
                      <a:rPr lang="en-US" sz="1771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77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10666A-DA87-24D8-C858-1402744B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" y="5034460"/>
                <a:ext cx="1800000" cy="364843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2064CB1-B3FD-DB2A-2750-B78BFA5CC8A4}"/>
              </a:ext>
            </a:extLst>
          </p:cNvPr>
          <p:cNvSpPr/>
          <p:nvPr/>
        </p:nvSpPr>
        <p:spPr>
          <a:xfrm>
            <a:off x="4574047" y="5278110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8CB624-B0E0-B945-49B9-AEB15A6562F8}"/>
              </a:ext>
            </a:extLst>
          </p:cNvPr>
          <p:cNvSpPr/>
          <p:nvPr/>
        </p:nvSpPr>
        <p:spPr>
          <a:xfrm>
            <a:off x="7665172" y="512517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C5FEBA-E876-A75D-085F-5E95427500BF}"/>
              </a:ext>
            </a:extLst>
          </p:cNvPr>
          <p:cNvSpPr/>
          <p:nvPr/>
        </p:nvSpPr>
        <p:spPr>
          <a:xfrm>
            <a:off x="15199177" y="5242829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D767B-65EA-D9CE-E1AA-14358C9E411D}"/>
              </a:ext>
            </a:extLst>
          </p:cNvPr>
          <p:cNvSpPr txBox="1"/>
          <p:nvPr/>
        </p:nvSpPr>
        <p:spPr>
          <a:xfrm>
            <a:off x="6672658" y="6198196"/>
            <a:ext cx="1433607" cy="3648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Variation V2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FC46B2-65C2-A339-3F81-B1F146AC9B31}"/>
              </a:ext>
            </a:extLst>
          </p:cNvPr>
          <p:cNvSpPr txBox="1"/>
          <p:nvPr/>
        </p:nvSpPr>
        <p:spPr>
          <a:xfrm>
            <a:off x="728134" y="2580759"/>
            <a:ext cx="1800000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Feature 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192032-DA99-B178-8030-5FC21FEB148B}"/>
              </a:ext>
            </a:extLst>
          </p:cNvPr>
          <p:cNvSpPr txBox="1"/>
          <p:nvPr/>
        </p:nvSpPr>
        <p:spPr>
          <a:xfrm>
            <a:off x="6063478" y="50695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BDC0B8-4DBA-78E9-B620-B9B6AD47E3C0}"/>
              </a:ext>
            </a:extLst>
          </p:cNvPr>
          <p:cNvSpPr txBox="1"/>
          <p:nvPr/>
        </p:nvSpPr>
        <p:spPr>
          <a:xfrm>
            <a:off x="9645621" y="5030675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16471D-0607-8B5A-834E-730FFA44B1FD}"/>
              </a:ext>
            </a:extLst>
          </p:cNvPr>
          <p:cNvSpPr txBox="1"/>
          <p:nvPr/>
        </p:nvSpPr>
        <p:spPr>
          <a:xfrm>
            <a:off x="13383597" y="50695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54B124-5361-A39C-842E-906A402C9349}"/>
              </a:ext>
            </a:extLst>
          </p:cNvPr>
          <p:cNvSpPr txBox="1"/>
          <p:nvPr/>
        </p:nvSpPr>
        <p:spPr>
          <a:xfrm>
            <a:off x="6064347" y="263033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014EED-D54A-A055-18CF-C54BCDBC3484}"/>
              </a:ext>
            </a:extLst>
          </p:cNvPr>
          <p:cNvSpPr/>
          <p:nvPr/>
        </p:nvSpPr>
        <p:spPr>
          <a:xfrm>
            <a:off x="5626456" y="2666787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E5F784-3427-B453-4441-3575224BD1FC}"/>
              </a:ext>
            </a:extLst>
          </p:cNvPr>
          <p:cNvSpPr txBox="1"/>
          <p:nvPr/>
        </p:nvSpPr>
        <p:spPr>
          <a:xfrm>
            <a:off x="8281913" y="263033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0" name="Graphic 119" descr="Large paint brush with solid fill">
            <a:extLst>
              <a:ext uri="{FF2B5EF4-FFF2-40B4-BE49-F238E27FC236}">
                <a16:creationId xmlns:a16="http://schemas.microsoft.com/office/drawing/2014/main" id="{E985E22F-DCD6-C262-DCE3-BE1CB223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2499" y="2580693"/>
            <a:ext cx="468620" cy="4686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383CCD9-DC83-C3E1-2324-D64950135010}"/>
              </a:ext>
            </a:extLst>
          </p:cNvPr>
          <p:cNvSpPr txBox="1"/>
          <p:nvPr/>
        </p:nvSpPr>
        <p:spPr>
          <a:xfrm>
            <a:off x="7002134" y="2629031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6CC9CA-3D05-7F03-E433-776B3CF731FF}"/>
              </a:ext>
            </a:extLst>
          </p:cNvPr>
          <p:cNvSpPr txBox="1"/>
          <p:nvPr/>
        </p:nvSpPr>
        <p:spPr>
          <a:xfrm>
            <a:off x="10577537" y="2655379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CF9B373-1652-A1D8-11DB-B08F49F4957C}"/>
              </a:ext>
            </a:extLst>
          </p:cNvPr>
          <p:cNvSpPr/>
          <p:nvPr/>
        </p:nvSpPr>
        <p:spPr>
          <a:xfrm>
            <a:off x="10139646" y="2691829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804E4C-95DE-63C6-5DBC-4493174B99FB}"/>
              </a:ext>
            </a:extLst>
          </p:cNvPr>
          <p:cNvSpPr txBox="1"/>
          <p:nvPr/>
        </p:nvSpPr>
        <p:spPr>
          <a:xfrm>
            <a:off x="12795103" y="2655379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125" name="Graphic 124" descr="Large paint brush with solid fill">
            <a:extLst>
              <a:ext uri="{FF2B5EF4-FFF2-40B4-BE49-F238E27FC236}">
                <a16:creationId xmlns:a16="http://schemas.microsoft.com/office/drawing/2014/main" id="{B7EDD9DC-C18C-A260-D824-0D4FC4562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35689" y="2605735"/>
            <a:ext cx="468620" cy="46862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FB9CB9B-8DD9-3673-550A-EDAE9A71A8E3}"/>
              </a:ext>
            </a:extLst>
          </p:cNvPr>
          <p:cNvSpPr txBox="1"/>
          <p:nvPr/>
        </p:nvSpPr>
        <p:spPr>
          <a:xfrm>
            <a:off x="11572242" y="2668441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12CFC7-841B-B29F-9F50-089FEA1760C0}"/>
              </a:ext>
            </a:extLst>
          </p:cNvPr>
          <p:cNvSpPr txBox="1"/>
          <p:nvPr/>
        </p:nvSpPr>
        <p:spPr>
          <a:xfrm>
            <a:off x="9146630" y="2655379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</a:t>
            </a:r>
          </a:p>
        </p:txBody>
      </p:sp>
      <p:sp>
        <p:nvSpPr>
          <p:cNvPr id="129" name="Left Bracket 128">
            <a:extLst>
              <a:ext uri="{FF2B5EF4-FFF2-40B4-BE49-F238E27FC236}">
                <a16:creationId xmlns:a16="http://schemas.microsoft.com/office/drawing/2014/main" id="{DEF1FE2D-D200-9965-4240-D2060D648E9A}"/>
              </a:ext>
            </a:extLst>
          </p:cNvPr>
          <p:cNvSpPr/>
          <p:nvPr/>
        </p:nvSpPr>
        <p:spPr>
          <a:xfrm>
            <a:off x="5402223" y="2389100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344D3435-BA53-AD42-5AC4-4E249CF75641}"/>
              </a:ext>
            </a:extLst>
          </p:cNvPr>
          <p:cNvSpPr/>
          <p:nvPr/>
        </p:nvSpPr>
        <p:spPr>
          <a:xfrm>
            <a:off x="9961065" y="2401895"/>
            <a:ext cx="192959" cy="876300"/>
          </a:xfrm>
          <a:prstGeom prst="leftBracke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>
            <a:extLst>
              <a:ext uri="{FF2B5EF4-FFF2-40B4-BE49-F238E27FC236}">
                <a16:creationId xmlns:a16="http://schemas.microsoft.com/office/drawing/2014/main" id="{EE31D041-E015-0FA6-0ED5-2F43785BFA03}"/>
              </a:ext>
            </a:extLst>
          </p:cNvPr>
          <p:cNvSpPr/>
          <p:nvPr/>
        </p:nvSpPr>
        <p:spPr>
          <a:xfrm>
            <a:off x="8644780" y="2376305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ket 132">
            <a:extLst>
              <a:ext uri="{FF2B5EF4-FFF2-40B4-BE49-F238E27FC236}">
                <a16:creationId xmlns:a16="http://schemas.microsoft.com/office/drawing/2014/main" id="{C22C400F-5009-D8FB-4720-2256616AB9C3}"/>
              </a:ext>
            </a:extLst>
          </p:cNvPr>
          <p:cNvSpPr/>
          <p:nvPr/>
        </p:nvSpPr>
        <p:spPr>
          <a:xfrm>
            <a:off x="13157970" y="2369150"/>
            <a:ext cx="211505" cy="88909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C8ACCD-A1D5-457C-03F9-E8C526DDB80D}"/>
              </a:ext>
            </a:extLst>
          </p:cNvPr>
          <p:cNvGrpSpPr/>
          <p:nvPr/>
        </p:nvGrpSpPr>
        <p:grpSpPr>
          <a:xfrm>
            <a:off x="3486814" y="2077225"/>
            <a:ext cx="1499701" cy="1414389"/>
            <a:chOff x="11301899" y="1358899"/>
            <a:chExt cx="1499701" cy="141438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4F957B-1DFB-EAF4-9257-F3BFB961D328}"/>
                </a:ext>
              </a:extLst>
            </p:cNvPr>
            <p:cNvSpPr/>
            <p:nvPr/>
          </p:nvSpPr>
          <p:spPr>
            <a:xfrm>
              <a:off x="11301899" y="1358899"/>
              <a:ext cx="1499701" cy="14143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139864-268F-A7E4-FF8B-4A30B2107EF2}"/>
                </a:ext>
              </a:extLst>
            </p:cNvPr>
            <p:cNvSpPr/>
            <p:nvPr/>
          </p:nvSpPr>
          <p:spPr>
            <a:xfrm>
              <a:off x="12248921" y="2044855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31F7C2-36A5-5CF3-06CA-3574D99B2293}"/>
                </a:ext>
              </a:extLst>
            </p:cNvPr>
            <p:cNvSpPr/>
            <p:nvPr/>
          </p:nvSpPr>
          <p:spPr>
            <a:xfrm>
              <a:off x="11574595" y="1917060"/>
              <a:ext cx="299508" cy="304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183F8B-A11F-177B-D70F-FBB5D4F68F02}"/>
              </a:ext>
            </a:extLst>
          </p:cNvPr>
          <p:cNvSpPr txBox="1"/>
          <p:nvPr/>
        </p:nvSpPr>
        <p:spPr>
          <a:xfrm>
            <a:off x="728133" y="753200"/>
            <a:ext cx="1800000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Property (Atom)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5A778-6DA2-77D4-4C2A-B0298BE63072}"/>
              </a:ext>
            </a:extLst>
          </p:cNvPr>
          <p:cNvSpPr txBox="1"/>
          <p:nvPr/>
        </p:nvSpPr>
        <p:spPr>
          <a:xfrm>
            <a:off x="4038735" y="76429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1426D6-FDF4-100D-AC92-C41BBAA53CED}"/>
              </a:ext>
            </a:extLst>
          </p:cNvPr>
          <p:cNvSpPr/>
          <p:nvPr/>
        </p:nvSpPr>
        <p:spPr>
          <a:xfrm>
            <a:off x="3600844" y="800748"/>
            <a:ext cx="29950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99E8B-AA50-CAF6-7A35-4833E97EDC2D}"/>
              </a:ext>
            </a:extLst>
          </p:cNvPr>
          <p:cNvSpPr txBox="1"/>
          <p:nvPr/>
        </p:nvSpPr>
        <p:spPr>
          <a:xfrm>
            <a:off x="7698516" y="789517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pic>
        <p:nvPicPr>
          <p:cNvPr id="6" name="Graphic 5" descr="Large paint brush with solid fill">
            <a:extLst>
              <a:ext uri="{FF2B5EF4-FFF2-40B4-BE49-F238E27FC236}">
                <a16:creationId xmlns:a16="http://schemas.microsoft.com/office/drawing/2014/main" id="{22805BE4-8A0B-8CF0-B4A9-D9DB81E9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102" y="739873"/>
            <a:ext cx="468620" cy="4686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447F48-56A3-F7AA-D330-1CA6FC6DED8D}"/>
              </a:ext>
            </a:extLst>
          </p:cNvPr>
          <p:cNvSpPr txBox="1"/>
          <p:nvPr/>
        </p:nvSpPr>
        <p:spPr>
          <a:xfrm>
            <a:off x="12134754" y="815475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purple</a:t>
            </a:r>
          </a:p>
        </p:txBody>
      </p:sp>
      <p:pic>
        <p:nvPicPr>
          <p:cNvPr id="23" name="Graphic 22" descr="Large paint brush with solid fill">
            <a:extLst>
              <a:ext uri="{FF2B5EF4-FFF2-40B4-BE49-F238E27FC236}">
                <a16:creationId xmlns:a16="http://schemas.microsoft.com/office/drawing/2014/main" id="{60577DFD-4B38-3EEE-303F-A08D9FEAE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5340" y="765831"/>
            <a:ext cx="468620" cy="468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95720D-4536-1D6B-16F8-6D09357A7267}"/>
              </a:ext>
            </a:extLst>
          </p:cNvPr>
          <p:cNvSpPr txBox="1"/>
          <p:nvPr/>
        </p:nvSpPr>
        <p:spPr>
          <a:xfrm>
            <a:off x="10533643" y="84222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yellow</a:t>
            </a:r>
          </a:p>
        </p:txBody>
      </p:sp>
      <p:pic>
        <p:nvPicPr>
          <p:cNvPr id="25" name="Graphic 24" descr="Large paint brush with solid fill">
            <a:extLst>
              <a:ext uri="{FF2B5EF4-FFF2-40B4-BE49-F238E27FC236}">
                <a16:creationId xmlns:a16="http://schemas.microsoft.com/office/drawing/2014/main" id="{FB6DDCDC-460C-73AE-59EC-7E169AFE2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4229" y="792584"/>
            <a:ext cx="468620" cy="4686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92B63F-FF3E-12F3-88F7-D229013F6DC4}"/>
              </a:ext>
            </a:extLst>
          </p:cNvPr>
          <p:cNvSpPr txBox="1"/>
          <p:nvPr/>
        </p:nvSpPr>
        <p:spPr>
          <a:xfrm>
            <a:off x="9120986" y="813942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pic>
        <p:nvPicPr>
          <p:cNvPr id="27" name="Graphic 26" descr="Large paint brush with solid fill">
            <a:extLst>
              <a:ext uri="{FF2B5EF4-FFF2-40B4-BE49-F238E27FC236}">
                <a16:creationId xmlns:a16="http://schemas.microsoft.com/office/drawing/2014/main" id="{8A856037-BDBF-D038-F1CE-3517FCE9DA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1572" y="764298"/>
            <a:ext cx="468620" cy="46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32A73C-253C-A92B-B2FF-EA1F02EDB74B}"/>
              </a:ext>
            </a:extLst>
          </p:cNvPr>
          <p:cNvSpPr txBox="1"/>
          <p:nvPr/>
        </p:nvSpPr>
        <p:spPr>
          <a:xfrm>
            <a:off x="5789689" y="764298"/>
            <a:ext cx="9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3A9DDD5-EA65-46A3-47E6-D1C7BCC3C36D}"/>
              </a:ext>
            </a:extLst>
          </p:cNvPr>
          <p:cNvSpPr/>
          <p:nvPr/>
        </p:nvSpPr>
        <p:spPr>
          <a:xfrm>
            <a:off x="5246661" y="678398"/>
            <a:ext cx="358140" cy="3276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01E6A-9C4A-4108-F2FC-54E0CED13EC7}"/>
              </a:ext>
            </a:extLst>
          </p:cNvPr>
          <p:cNvSpPr txBox="1"/>
          <p:nvPr/>
        </p:nvSpPr>
        <p:spPr>
          <a:xfrm>
            <a:off x="4830598" y="823654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31DAE-5ADE-C294-9B69-8CD76905EEA1}"/>
              </a:ext>
            </a:extLst>
          </p:cNvPr>
          <p:cNvSpPr txBox="1"/>
          <p:nvPr/>
        </p:nvSpPr>
        <p:spPr>
          <a:xfrm>
            <a:off x="6644316" y="871212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653E5-E97A-F628-C842-DD9F82CE56ED}"/>
              </a:ext>
            </a:extLst>
          </p:cNvPr>
          <p:cNvSpPr txBox="1"/>
          <p:nvPr/>
        </p:nvSpPr>
        <p:spPr>
          <a:xfrm>
            <a:off x="8157930" y="837614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57C13-A65B-9ED0-085C-84F8FCE58A3A}"/>
              </a:ext>
            </a:extLst>
          </p:cNvPr>
          <p:cNvSpPr txBox="1"/>
          <p:nvPr/>
        </p:nvSpPr>
        <p:spPr>
          <a:xfrm>
            <a:off x="9746582" y="837614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0ECD5-421F-E8FC-4B75-C4821DB2EA66}"/>
              </a:ext>
            </a:extLst>
          </p:cNvPr>
          <p:cNvSpPr txBox="1"/>
          <p:nvPr/>
        </p:nvSpPr>
        <p:spPr>
          <a:xfrm>
            <a:off x="11342457" y="863586"/>
            <a:ext cx="65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08171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E775C9-EF7B-96BA-62B7-288107DD1067}"/>
              </a:ext>
            </a:extLst>
          </p:cNvPr>
          <p:cNvSpPr/>
          <p:nvPr/>
        </p:nvSpPr>
        <p:spPr>
          <a:xfrm>
            <a:off x="2709820" y="352782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07F2489-4567-1EBC-47F4-F5FC88E28396}"/>
              </a:ext>
            </a:extLst>
          </p:cNvPr>
          <p:cNvSpPr/>
          <p:nvPr/>
        </p:nvSpPr>
        <p:spPr>
          <a:xfrm>
            <a:off x="3952700" y="1085526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EC05A-C4B4-21BA-481A-8FB270D09988}"/>
              </a:ext>
            </a:extLst>
          </p:cNvPr>
          <p:cNvSpPr txBox="1"/>
          <p:nvPr/>
        </p:nvSpPr>
        <p:spPr>
          <a:xfrm>
            <a:off x="474132" y="1541960"/>
            <a:ext cx="1800001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6C75911-EC56-FCC8-4461-37DF497DD6EC}"/>
              </a:ext>
            </a:extLst>
          </p:cNvPr>
          <p:cNvSpPr/>
          <p:nvPr/>
        </p:nvSpPr>
        <p:spPr>
          <a:xfrm>
            <a:off x="4320047" y="1785610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ECE93D-659B-9DC3-8062-47D566E46DF2}"/>
              </a:ext>
            </a:extLst>
          </p:cNvPr>
          <p:cNvSpPr/>
          <p:nvPr/>
        </p:nvSpPr>
        <p:spPr>
          <a:xfrm>
            <a:off x="3287299" y="1760469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EF9782-D2D6-AA05-612F-C06A1FAD168F}"/>
              </a:ext>
            </a:extLst>
          </p:cNvPr>
          <p:cNvSpPr/>
          <p:nvPr/>
        </p:nvSpPr>
        <p:spPr>
          <a:xfrm>
            <a:off x="3674235" y="815188"/>
            <a:ext cx="848276" cy="76184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B7F6ED-F9D1-43B3-CAB6-09175A8B1220}"/>
              </a:ext>
            </a:extLst>
          </p:cNvPr>
          <p:cNvSpPr/>
          <p:nvPr/>
        </p:nvSpPr>
        <p:spPr>
          <a:xfrm>
            <a:off x="4086273" y="1603577"/>
            <a:ext cx="848276" cy="761841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696FDF-775B-8903-D300-CA07BEB7CB00}"/>
              </a:ext>
            </a:extLst>
          </p:cNvPr>
          <p:cNvSpPr/>
          <p:nvPr/>
        </p:nvSpPr>
        <p:spPr>
          <a:xfrm rot="19513926">
            <a:off x="3763574" y="282344"/>
            <a:ext cx="1213370" cy="2642467"/>
          </a:xfrm>
          <a:prstGeom prst="ellipse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94529E-4651-15F4-40EC-68DBBA859F58}"/>
              </a:ext>
            </a:extLst>
          </p:cNvPr>
          <p:cNvSpPr txBox="1"/>
          <p:nvPr/>
        </p:nvSpPr>
        <p:spPr>
          <a:xfrm>
            <a:off x="5888707" y="1541960"/>
            <a:ext cx="980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scene_1(A,B,C):-</a:t>
            </a:r>
            <a:r>
              <a:rPr lang="en-US" altLang="zh-CN" b="1" dirty="0">
                <a:solidFill>
                  <a:schemeClr val="accent1"/>
                </a:solidFill>
              </a:rPr>
              <a:t>color(A, “gr”),shape(</a:t>
            </a:r>
            <a:r>
              <a:rPr lang="en-US" altLang="zh-CN" b="1" dirty="0" err="1">
                <a:solidFill>
                  <a:schemeClr val="accent1"/>
                </a:solidFill>
              </a:rPr>
              <a:t>A,”sq</a:t>
            </a:r>
            <a:r>
              <a:rPr lang="en-US" altLang="zh-CN" b="1" dirty="0">
                <a:solidFill>
                  <a:schemeClr val="accent1"/>
                </a:solidFill>
              </a:rPr>
              <a:t>”), </a:t>
            </a:r>
            <a:r>
              <a:rPr lang="en-US" altLang="zh-CN" b="1" dirty="0">
                <a:solidFill>
                  <a:schemeClr val="accent2"/>
                </a:solidFill>
              </a:rPr>
              <a:t>color(B, “ye”),shape(</a:t>
            </a:r>
            <a:r>
              <a:rPr lang="en-US" altLang="zh-CN" b="1" dirty="0" err="1">
                <a:solidFill>
                  <a:schemeClr val="accent2"/>
                </a:solidFill>
              </a:rPr>
              <a:t>B,”tr</a:t>
            </a:r>
            <a:r>
              <a:rPr lang="en-US" altLang="zh-CN" b="1" dirty="0">
                <a:solidFill>
                  <a:schemeClr val="accent2"/>
                </a:solidFill>
              </a:rPr>
              <a:t>”), </a:t>
            </a:r>
            <a:r>
              <a:rPr lang="en-US" altLang="zh-CN" b="1" dirty="0">
                <a:solidFill>
                  <a:schemeClr val="accent4"/>
                </a:solidFill>
              </a:rPr>
              <a:t>color(C, “ye”),shape(</a:t>
            </a:r>
            <a:r>
              <a:rPr lang="en-US" altLang="zh-CN" b="1" dirty="0" err="1">
                <a:solidFill>
                  <a:schemeClr val="accent4"/>
                </a:solidFill>
              </a:rPr>
              <a:t>C,”tr</a:t>
            </a:r>
            <a:r>
              <a:rPr lang="en-US" altLang="zh-CN" b="1" dirty="0">
                <a:solidFill>
                  <a:schemeClr val="accent4"/>
                </a:solidFill>
              </a:rPr>
              <a:t>”).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2329E72F-DA8A-F572-F2D2-BCE837E2E579}"/>
              </a:ext>
            </a:extLst>
          </p:cNvPr>
          <p:cNvSpPr/>
          <p:nvPr/>
        </p:nvSpPr>
        <p:spPr>
          <a:xfrm rot="16200000">
            <a:off x="9260809" y="782690"/>
            <a:ext cx="241300" cy="2565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E4872-F7CA-E419-F886-8FCC52C6BF4B}"/>
              </a:ext>
            </a:extLst>
          </p:cNvPr>
          <p:cNvSpPr txBox="1"/>
          <p:nvPr/>
        </p:nvSpPr>
        <p:spPr>
          <a:xfrm>
            <a:off x="9000331" y="2219246"/>
            <a:ext cx="155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Feature_1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B192A506-C65E-7CF9-712F-BC7FB05106D5}"/>
              </a:ext>
            </a:extLst>
          </p:cNvPr>
          <p:cNvSpPr/>
          <p:nvPr/>
        </p:nvSpPr>
        <p:spPr>
          <a:xfrm rot="16200000">
            <a:off x="12209653" y="782690"/>
            <a:ext cx="241300" cy="2565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7902B-DC24-A0DB-A917-018EB5BC03DA}"/>
              </a:ext>
            </a:extLst>
          </p:cNvPr>
          <p:cNvSpPr txBox="1"/>
          <p:nvPr/>
        </p:nvSpPr>
        <p:spPr>
          <a:xfrm>
            <a:off x="11756231" y="2222858"/>
            <a:ext cx="155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Feature_2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86F206-B793-378E-D37F-38B0B27A8A21}"/>
              </a:ext>
            </a:extLst>
          </p:cNvPr>
          <p:cNvSpPr txBox="1"/>
          <p:nvPr/>
        </p:nvSpPr>
        <p:spPr>
          <a:xfrm>
            <a:off x="10558590" y="6134076"/>
            <a:ext cx="739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The domain of a scene is all the atoms used to fully describe the scene. i.e.  </a:t>
            </a:r>
          </a:p>
          <a:p>
            <a:r>
              <a:rPr lang="en-US" b="1" dirty="0">
                <a:solidFill>
                  <a:schemeClr val="accent4"/>
                </a:solidFill>
              </a:rPr>
              <a:t>Each subset of its domain is a feature.  Thus, a scene has a set of features.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15F16E-7376-D341-0A4B-4553BAB2D2A1}"/>
              </a:ext>
            </a:extLst>
          </p:cNvPr>
          <p:cNvSpPr txBox="1"/>
          <p:nvPr/>
        </p:nvSpPr>
        <p:spPr>
          <a:xfrm>
            <a:off x="2540" y="6457242"/>
            <a:ext cx="935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Algorithms that can generate new predicates are called constructive induction algorithms.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A64F04-303A-49D2-1B53-9E8317093F09}"/>
              </a:ext>
            </a:extLst>
          </p:cNvPr>
          <p:cNvSpPr txBox="1"/>
          <p:nvPr/>
        </p:nvSpPr>
        <p:spPr>
          <a:xfrm>
            <a:off x="0" y="4806398"/>
            <a:ext cx="17161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 scene is a set of features.  A feature is a member of a scene, but not included in a scene. </a:t>
            </a:r>
          </a:p>
          <a:p>
            <a:r>
              <a:rPr lang="en-US" b="1" dirty="0">
                <a:solidFill>
                  <a:schemeClr val="accent4"/>
                </a:solidFill>
              </a:rPr>
              <a:t>However, a feature can fully describe the scene, which make it possible to consider a scene is a member of itself.</a:t>
            </a:r>
          </a:p>
          <a:p>
            <a:r>
              <a:rPr lang="en-US" b="1" dirty="0">
                <a:solidFill>
                  <a:schemeClr val="accent4"/>
                </a:solidFill>
              </a:rPr>
              <a:t>A feature is a set of atoms.</a:t>
            </a:r>
          </a:p>
        </p:txBody>
      </p:sp>
    </p:spTree>
    <p:extLst>
      <p:ext uri="{BB962C8B-B14F-4D97-AF65-F5344CB8AC3E}">
        <p14:creationId xmlns:p14="http://schemas.microsoft.com/office/powerpoint/2010/main" val="116276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4DC9C2-047D-F0E1-7C11-AAD9BC19BA18}"/>
              </a:ext>
            </a:extLst>
          </p:cNvPr>
          <p:cNvSpPr/>
          <p:nvPr/>
        </p:nvSpPr>
        <p:spPr>
          <a:xfrm>
            <a:off x="6418658" y="3338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F0AE7-DD15-32FF-C3C5-C044D9A29542}"/>
              </a:ext>
            </a:extLst>
          </p:cNvPr>
          <p:cNvSpPr/>
          <p:nvPr/>
        </p:nvSpPr>
        <p:spPr>
          <a:xfrm>
            <a:off x="13802429" y="333866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13D62A-CA46-CDB8-1DA5-D4DE54601BEF}"/>
              </a:ext>
            </a:extLst>
          </p:cNvPr>
          <p:cNvSpPr/>
          <p:nvPr/>
        </p:nvSpPr>
        <p:spPr>
          <a:xfrm>
            <a:off x="10043165" y="307919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775C9-EF7B-96BA-62B7-288107DD1067}"/>
              </a:ext>
            </a:extLst>
          </p:cNvPr>
          <p:cNvSpPr/>
          <p:nvPr/>
        </p:nvSpPr>
        <p:spPr>
          <a:xfrm>
            <a:off x="2709820" y="352782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07F2489-4567-1EBC-47F4-F5FC88E28396}"/>
              </a:ext>
            </a:extLst>
          </p:cNvPr>
          <p:cNvSpPr/>
          <p:nvPr/>
        </p:nvSpPr>
        <p:spPr>
          <a:xfrm>
            <a:off x="3952700" y="1085526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A3B09-015F-BC4B-517C-FE5334059200}"/>
              </a:ext>
            </a:extLst>
          </p:cNvPr>
          <p:cNvSpPr/>
          <p:nvPr/>
        </p:nvSpPr>
        <p:spPr>
          <a:xfrm>
            <a:off x="10868243" y="17054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4859F-FCD1-D95A-2251-2309E46F03DC}"/>
              </a:ext>
            </a:extLst>
          </p:cNvPr>
          <p:cNvSpPr/>
          <p:nvPr/>
        </p:nvSpPr>
        <p:spPr>
          <a:xfrm>
            <a:off x="11611928" y="1705466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6692B3E-A424-E4B2-3393-399B77AF931E}"/>
              </a:ext>
            </a:extLst>
          </p:cNvPr>
          <p:cNvSpPr/>
          <p:nvPr/>
        </p:nvSpPr>
        <p:spPr>
          <a:xfrm>
            <a:off x="14738904" y="1103170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DF49E-7081-279E-DC0C-93FB3AC2F967}"/>
              </a:ext>
            </a:extLst>
          </p:cNvPr>
          <p:cNvSpPr/>
          <p:nvPr/>
        </p:nvSpPr>
        <p:spPr>
          <a:xfrm>
            <a:off x="8085498" y="1760469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EC05A-C4B4-21BA-481A-8FB270D09988}"/>
              </a:ext>
            </a:extLst>
          </p:cNvPr>
          <p:cNvSpPr txBox="1"/>
          <p:nvPr/>
        </p:nvSpPr>
        <p:spPr>
          <a:xfrm>
            <a:off x="474132" y="1541960"/>
            <a:ext cx="1800001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Positive Scene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6C75911-EC56-FCC8-4461-37DF497DD6EC}"/>
              </a:ext>
            </a:extLst>
          </p:cNvPr>
          <p:cNvSpPr/>
          <p:nvPr/>
        </p:nvSpPr>
        <p:spPr>
          <a:xfrm>
            <a:off x="4320047" y="1785610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202C25-7B53-FB2F-7527-765F283B80AB}"/>
              </a:ext>
            </a:extLst>
          </p:cNvPr>
          <p:cNvSpPr/>
          <p:nvPr/>
        </p:nvSpPr>
        <p:spPr>
          <a:xfrm>
            <a:off x="7411172" y="1632674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A2C077-5737-E024-BE05-C5950E2A9BDD}"/>
              </a:ext>
            </a:extLst>
          </p:cNvPr>
          <p:cNvSpPr/>
          <p:nvPr/>
        </p:nvSpPr>
        <p:spPr>
          <a:xfrm>
            <a:off x="14945177" y="1750329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61E4E6-9F4F-9844-E29C-575922BE6A89}"/>
              </a:ext>
            </a:extLst>
          </p:cNvPr>
          <p:cNvSpPr txBox="1"/>
          <p:nvPr/>
        </p:nvSpPr>
        <p:spPr>
          <a:xfrm>
            <a:off x="5809478" y="15770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FF27D7-0386-4E3F-71CD-D3BD84B12386}"/>
              </a:ext>
            </a:extLst>
          </p:cNvPr>
          <p:cNvSpPr txBox="1"/>
          <p:nvPr/>
        </p:nvSpPr>
        <p:spPr>
          <a:xfrm>
            <a:off x="9391621" y="1538175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75555-478E-4625-4596-9BCDBBAAF92F}"/>
              </a:ext>
            </a:extLst>
          </p:cNvPr>
          <p:cNvSpPr txBox="1"/>
          <p:nvPr/>
        </p:nvSpPr>
        <p:spPr>
          <a:xfrm>
            <a:off x="13129597" y="1577029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3F37FA-5629-D3B7-47BA-97294E11FB78}"/>
              </a:ext>
            </a:extLst>
          </p:cNvPr>
          <p:cNvSpPr/>
          <p:nvPr/>
        </p:nvSpPr>
        <p:spPr>
          <a:xfrm>
            <a:off x="6418658" y="3575815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7FE0E-25A5-DA85-9A0B-53B755A23F44}"/>
              </a:ext>
            </a:extLst>
          </p:cNvPr>
          <p:cNvSpPr/>
          <p:nvPr/>
        </p:nvSpPr>
        <p:spPr>
          <a:xfrm>
            <a:off x="13802429" y="3575815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B6209-7E05-D39B-B53B-EC69E5958F56}"/>
              </a:ext>
            </a:extLst>
          </p:cNvPr>
          <p:cNvSpPr/>
          <p:nvPr/>
        </p:nvSpPr>
        <p:spPr>
          <a:xfrm>
            <a:off x="10043165" y="3549868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BC564-4A01-FA80-CA11-DA47541FE75F}"/>
              </a:ext>
            </a:extLst>
          </p:cNvPr>
          <p:cNvSpPr/>
          <p:nvPr/>
        </p:nvSpPr>
        <p:spPr>
          <a:xfrm>
            <a:off x="2709820" y="3594731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CADE977-07D1-8398-16B2-05B127FAE5BC}"/>
              </a:ext>
            </a:extLst>
          </p:cNvPr>
          <p:cNvSpPr/>
          <p:nvPr/>
        </p:nvSpPr>
        <p:spPr>
          <a:xfrm>
            <a:off x="3952700" y="432747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CD44A4-F9EE-74BA-D5C2-0AB2CBA45BCC}"/>
              </a:ext>
            </a:extLst>
          </p:cNvPr>
          <p:cNvSpPr/>
          <p:nvPr/>
        </p:nvSpPr>
        <p:spPr>
          <a:xfrm>
            <a:off x="10648340" y="5025278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53C28C2-B046-62A1-04DE-7FFA1F0CF158}"/>
              </a:ext>
            </a:extLst>
          </p:cNvPr>
          <p:cNvSpPr/>
          <p:nvPr/>
        </p:nvSpPr>
        <p:spPr>
          <a:xfrm>
            <a:off x="6852429" y="5143388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8D470-0B38-B634-BE81-DE718987E154}"/>
              </a:ext>
            </a:extLst>
          </p:cNvPr>
          <p:cNvSpPr/>
          <p:nvPr/>
        </p:nvSpPr>
        <p:spPr>
          <a:xfrm>
            <a:off x="15780498" y="5305041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6D0A7-927C-D71E-0A6B-9BC5D46B2A36}"/>
              </a:ext>
            </a:extLst>
          </p:cNvPr>
          <p:cNvSpPr txBox="1"/>
          <p:nvPr/>
        </p:nvSpPr>
        <p:spPr>
          <a:xfrm>
            <a:off x="474133" y="4783909"/>
            <a:ext cx="1800000" cy="36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>
                <a:solidFill>
                  <a:schemeClr val="bg1"/>
                </a:solidFill>
              </a:rPr>
              <a:t>Negative Scene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EA3D585-4B94-3E2F-C343-6E666D963CA6}"/>
              </a:ext>
            </a:extLst>
          </p:cNvPr>
          <p:cNvSpPr/>
          <p:nvPr/>
        </p:nvSpPr>
        <p:spPr>
          <a:xfrm>
            <a:off x="15930252" y="438677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733C26-2814-9CE7-C448-580D2A5D0B6E}"/>
              </a:ext>
            </a:extLst>
          </p:cNvPr>
          <p:cNvSpPr/>
          <p:nvPr/>
        </p:nvSpPr>
        <p:spPr>
          <a:xfrm>
            <a:off x="8172262" y="5318648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5EC37D7-1DB7-034C-8823-05E3A1C65B12}"/>
              </a:ext>
            </a:extLst>
          </p:cNvPr>
          <p:cNvSpPr/>
          <p:nvPr/>
        </p:nvSpPr>
        <p:spPr>
          <a:xfrm>
            <a:off x="14945177" y="4992278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3114FC-BF36-9D26-E5E4-BB8DB71E0965}"/>
              </a:ext>
            </a:extLst>
          </p:cNvPr>
          <p:cNvSpPr txBox="1"/>
          <p:nvPr/>
        </p:nvSpPr>
        <p:spPr>
          <a:xfrm>
            <a:off x="5809478" y="4818978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03058A-5BBF-0839-11A5-D1F464CD86CA}"/>
              </a:ext>
            </a:extLst>
          </p:cNvPr>
          <p:cNvSpPr txBox="1"/>
          <p:nvPr/>
        </p:nvSpPr>
        <p:spPr>
          <a:xfrm>
            <a:off x="9391621" y="4780124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AE5199-783D-E683-2DAE-4715B9815903}"/>
              </a:ext>
            </a:extLst>
          </p:cNvPr>
          <p:cNvSpPr txBox="1"/>
          <p:nvPr/>
        </p:nvSpPr>
        <p:spPr>
          <a:xfrm>
            <a:off x="13129597" y="4818978"/>
            <a:ext cx="46862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6CA131C7-CF51-D1EE-9FBD-5E787022A9B7}"/>
              </a:ext>
            </a:extLst>
          </p:cNvPr>
          <p:cNvSpPr/>
          <p:nvPr/>
        </p:nvSpPr>
        <p:spPr>
          <a:xfrm>
            <a:off x="8026866" y="768307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2BFA4D7-B1F3-812E-0B25-F68588665DC7}"/>
              </a:ext>
            </a:extLst>
          </p:cNvPr>
          <p:cNvSpPr/>
          <p:nvPr/>
        </p:nvSpPr>
        <p:spPr>
          <a:xfrm>
            <a:off x="15751182" y="1305014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ECE93D-659B-9DC3-8062-47D566E46DF2}"/>
              </a:ext>
            </a:extLst>
          </p:cNvPr>
          <p:cNvSpPr/>
          <p:nvPr/>
        </p:nvSpPr>
        <p:spPr>
          <a:xfrm>
            <a:off x="3287299" y="1760469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98BC76B2-86B0-4BB4-CDFE-D17A2AC71828}"/>
              </a:ext>
            </a:extLst>
          </p:cNvPr>
          <p:cNvSpPr/>
          <p:nvPr/>
        </p:nvSpPr>
        <p:spPr>
          <a:xfrm>
            <a:off x="11097470" y="977354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144F31-DFEF-EC13-A934-3CF27B1BDA2F}"/>
              </a:ext>
            </a:extLst>
          </p:cNvPr>
          <p:cNvSpPr/>
          <p:nvPr/>
        </p:nvSpPr>
        <p:spPr>
          <a:xfrm>
            <a:off x="3449165" y="5050419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6DC20F6-A806-7C84-FF98-39D9F2D54002}"/>
              </a:ext>
            </a:extLst>
          </p:cNvPr>
          <p:cNvSpPr/>
          <p:nvPr/>
        </p:nvSpPr>
        <p:spPr>
          <a:xfrm>
            <a:off x="7906428" y="4017459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9194797D-C28B-D73A-9563-331FFBED3A87}"/>
              </a:ext>
            </a:extLst>
          </p:cNvPr>
          <p:cNvSpPr/>
          <p:nvPr/>
        </p:nvSpPr>
        <p:spPr>
          <a:xfrm>
            <a:off x="11171419" y="4059115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C9399A1-5C8D-57DB-DAE1-71084849089C}"/>
              </a:ext>
            </a:extLst>
          </p:cNvPr>
          <p:cNvSpPr/>
          <p:nvPr/>
        </p:nvSpPr>
        <p:spPr>
          <a:xfrm>
            <a:off x="4264540" y="4979558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8870E317-72C0-A639-0D09-D9708C2A330C}"/>
              </a:ext>
            </a:extLst>
          </p:cNvPr>
          <p:cNvSpPr/>
          <p:nvPr/>
        </p:nvSpPr>
        <p:spPr>
          <a:xfrm>
            <a:off x="11784510" y="4783585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7B8B9C-6A6A-456D-3D73-54EF9514FB57}"/>
              </a:ext>
            </a:extLst>
          </p:cNvPr>
          <p:cNvSpPr/>
          <p:nvPr/>
        </p:nvSpPr>
        <p:spPr>
          <a:xfrm>
            <a:off x="14738904" y="4314540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4039F-5F76-253B-719A-CA41A7113F0F}"/>
              </a:ext>
            </a:extLst>
          </p:cNvPr>
          <p:cNvSpPr/>
          <p:nvPr/>
        </p:nvSpPr>
        <p:spPr>
          <a:xfrm>
            <a:off x="8393190" y="4721550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EF9782-D2D6-AA05-612F-C06A1FAD168F}"/>
              </a:ext>
            </a:extLst>
          </p:cNvPr>
          <p:cNvSpPr/>
          <p:nvPr/>
        </p:nvSpPr>
        <p:spPr>
          <a:xfrm>
            <a:off x="3674235" y="815188"/>
            <a:ext cx="848276" cy="76184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B7F6ED-F9D1-43B3-CAB6-09175A8B1220}"/>
              </a:ext>
            </a:extLst>
          </p:cNvPr>
          <p:cNvSpPr/>
          <p:nvPr/>
        </p:nvSpPr>
        <p:spPr>
          <a:xfrm>
            <a:off x="4086273" y="1603577"/>
            <a:ext cx="848276" cy="761841"/>
          </a:xfrm>
          <a:prstGeom prst="ellipse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696FDF-775B-8903-D300-CA07BEB7CB00}"/>
              </a:ext>
            </a:extLst>
          </p:cNvPr>
          <p:cNvSpPr/>
          <p:nvPr/>
        </p:nvSpPr>
        <p:spPr>
          <a:xfrm rot="19513926">
            <a:off x="3763574" y="282344"/>
            <a:ext cx="1213370" cy="2642467"/>
          </a:xfrm>
          <a:prstGeom prst="ellipse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7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A975-B9E1-A61D-29D4-CB441E7A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Argue difference of NS ILP with Symbolic ILP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A721E-DFC8-6FAC-652F-B477D5FB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does not exist in S-ILP but in NS-ILP </a:t>
            </a:r>
          </a:p>
          <a:p>
            <a:r>
              <a:rPr lang="en-US" dirty="0"/>
              <a:t>A positive/negative example </a:t>
            </a:r>
            <a:r>
              <a:rPr lang="en-US"/>
              <a:t>in S-ILP 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0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A975-B9E1-A61D-29D4-CB441E7A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6" y="315912"/>
            <a:ext cx="15525572" cy="1325563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how the work advances the current state of understanding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A721E-DFC8-6FAC-652F-B477D5FB0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46" y="1856581"/>
            <a:ext cx="15399454" cy="1120775"/>
          </a:xfrm>
        </p:spPr>
        <p:txBody>
          <a:bodyPr/>
          <a:lstStyle/>
          <a:p>
            <a:r>
              <a:rPr lang="en-US" dirty="0"/>
              <a:t>Integrate classic classification task with second order logic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A08FB0-91FD-C2DD-1763-43DE2E0132F4}"/>
              </a:ext>
            </a:extLst>
          </p:cNvPr>
          <p:cNvSpPr txBox="1">
            <a:spLocks/>
          </p:cNvSpPr>
          <p:nvPr/>
        </p:nvSpPr>
        <p:spPr>
          <a:xfrm>
            <a:off x="780346" y="2874962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33333"/>
                </a:solidFill>
                <a:latin typeface="Source Sans Pro" panose="020B0604020202020204" pitchFamily="34" charset="0"/>
              </a:rPr>
              <a:t>why the advance matters.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06C861-B36C-A1F5-2586-06E9BBADB1E7}"/>
              </a:ext>
            </a:extLst>
          </p:cNvPr>
          <p:cNvSpPr txBox="1">
            <a:spLocks/>
          </p:cNvSpPr>
          <p:nvPr/>
        </p:nvSpPr>
        <p:spPr>
          <a:xfrm>
            <a:off x="780346" y="4506118"/>
            <a:ext cx="15399454" cy="112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Detect object based on more reliable evidence, which is more explainable, trustable</a:t>
            </a:r>
          </a:p>
        </p:txBody>
      </p:sp>
    </p:spTree>
    <p:extLst>
      <p:ext uri="{BB962C8B-B14F-4D97-AF65-F5344CB8AC3E}">
        <p14:creationId xmlns:p14="http://schemas.microsoft.com/office/powerpoint/2010/main" val="190631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5826588-461C-227B-8861-9A592A154AEA}"/>
              </a:ext>
            </a:extLst>
          </p:cNvPr>
          <p:cNvSpPr/>
          <p:nvPr/>
        </p:nvSpPr>
        <p:spPr>
          <a:xfrm>
            <a:off x="3559934" y="2275688"/>
            <a:ext cx="3196465" cy="3210712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11C4F-7EEE-02DC-B356-7ED4686CA8AC}"/>
              </a:ext>
            </a:extLst>
          </p:cNvPr>
          <p:cNvSpPr txBox="1"/>
          <p:nvPr/>
        </p:nvSpPr>
        <p:spPr>
          <a:xfrm>
            <a:off x="7536678" y="4311310"/>
            <a:ext cx="75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C0F713-56B2-EE23-C8E8-D451CCFCCC8A}"/>
              </a:ext>
            </a:extLst>
          </p:cNvPr>
          <p:cNvSpPr/>
          <p:nvPr/>
        </p:nvSpPr>
        <p:spPr>
          <a:xfrm>
            <a:off x="5803866" y="2275688"/>
            <a:ext cx="3196465" cy="3210712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8E6E84-AF2B-CE53-E915-56267E4C56AC}"/>
              </a:ext>
            </a:extLst>
          </p:cNvPr>
          <p:cNvSpPr/>
          <p:nvPr/>
        </p:nvSpPr>
        <p:spPr>
          <a:xfrm>
            <a:off x="4681900" y="670332"/>
            <a:ext cx="3196465" cy="3210712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C6FE4-FD20-DC08-20F6-0BA694917E7A}"/>
              </a:ext>
            </a:extLst>
          </p:cNvPr>
          <p:cNvSpPr txBox="1"/>
          <p:nvPr/>
        </p:nvSpPr>
        <p:spPr>
          <a:xfrm>
            <a:off x="4041961" y="4145354"/>
            <a:ext cx="12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3392-BA64-06E4-EE4B-A80670AF1E1E}"/>
              </a:ext>
            </a:extLst>
          </p:cNvPr>
          <p:cNvSpPr txBox="1"/>
          <p:nvPr/>
        </p:nvSpPr>
        <p:spPr>
          <a:xfrm>
            <a:off x="5911078" y="1371600"/>
            <a:ext cx="12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B9061-904B-AD75-8AAC-A736C6635C86}"/>
              </a:ext>
            </a:extLst>
          </p:cNvPr>
          <p:cNvSpPr/>
          <p:nvPr/>
        </p:nvSpPr>
        <p:spPr>
          <a:xfrm>
            <a:off x="9872663" y="2773754"/>
            <a:ext cx="274320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6A205EA-B4C8-CD9D-2BAA-C64415074C9C}"/>
              </a:ext>
            </a:extLst>
          </p:cNvPr>
          <p:cNvSpPr/>
          <p:nvPr/>
        </p:nvSpPr>
        <p:spPr>
          <a:xfrm>
            <a:off x="10804194" y="3875830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804D9-9DDA-AFBF-7FDA-79F3436D450A}"/>
              </a:ext>
            </a:extLst>
          </p:cNvPr>
          <p:cNvSpPr/>
          <p:nvPr/>
        </p:nvSpPr>
        <p:spPr>
          <a:xfrm>
            <a:off x="10300659" y="4598774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2B7289E-3ED4-BCB9-7B18-F61EA822F14C}"/>
              </a:ext>
            </a:extLst>
          </p:cNvPr>
          <p:cNvSpPr/>
          <p:nvPr/>
        </p:nvSpPr>
        <p:spPr>
          <a:xfrm>
            <a:off x="11116034" y="4527913"/>
            <a:ext cx="358140" cy="32766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09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B1256F-7508-C02B-1AAA-0FB596EC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53" y="190500"/>
            <a:ext cx="3602593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604E2E-67A9-6BF2-B39C-CDA6DB8C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7" y="274638"/>
            <a:ext cx="2074862" cy="207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E2F7D1-9540-7139-FE0D-3AB319C8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469" y="505619"/>
            <a:ext cx="2633131" cy="207486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Round shape</a:t>
            </a:r>
          </a:p>
          <a:p>
            <a:pPr lvl="1"/>
            <a:r>
              <a:rPr lang="en-US" dirty="0"/>
              <a:t>Red color</a:t>
            </a:r>
          </a:p>
          <a:p>
            <a:pPr lvl="1"/>
            <a:r>
              <a:rPr lang="en-US" dirty="0"/>
              <a:t>Smooth skin</a:t>
            </a:r>
          </a:p>
          <a:p>
            <a:pPr lvl="1"/>
            <a:r>
              <a:rPr lang="en-US" dirty="0"/>
              <a:t>Dotted skin</a:t>
            </a:r>
          </a:p>
          <a:p>
            <a:pPr lvl="1"/>
            <a:r>
              <a:rPr lang="en-US" dirty="0"/>
              <a:t>Short Stem</a:t>
            </a:r>
          </a:p>
          <a:p>
            <a:pPr lvl="1"/>
            <a:r>
              <a:rPr lang="en-US" dirty="0"/>
              <a:t>Black Stem</a:t>
            </a:r>
          </a:p>
          <a:p>
            <a:pPr lvl="1"/>
            <a:r>
              <a:rPr lang="en-US" dirty="0"/>
              <a:t>What else?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EA4C7-709E-668F-29B8-0AB0CDB4EF55}"/>
              </a:ext>
            </a:extLst>
          </p:cNvPr>
          <p:cNvSpPr txBox="1">
            <a:spLocks/>
          </p:cNvSpPr>
          <p:nvPr/>
        </p:nvSpPr>
        <p:spPr>
          <a:xfrm>
            <a:off x="8164451" y="515938"/>
            <a:ext cx="2973739" cy="2265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Cubic shape</a:t>
            </a:r>
          </a:p>
          <a:p>
            <a:pPr lvl="1"/>
            <a:r>
              <a:rPr lang="en-US" altLang="zh-CN" dirty="0"/>
              <a:t>Red color </a:t>
            </a:r>
          </a:p>
          <a:p>
            <a:pPr lvl="1"/>
            <a:r>
              <a:rPr lang="en-US" dirty="0"/>
              <a:t>Smooth skin</a:t>
            </a:r>
          </a:p>
          <a:p>
            <a:pPr lvl="1"/>
            <a:r>
              <a:rPr lang="en-US" dirty="0"/>
              <a:t>Dotted skin</a:t>
            </a:r>
          </a:p>
          <a:p>
            <a:pPr lvl="1"/>
            <a:r>
              <a:rPr lang="en-US" dirty="0"/>
              <a:t>Short Stem</a:t>
            </a:r>
          </a:p>
          <a:p>
            <a:pPr lvl="1"/>
            <a:r>
              <a:rPr lang="en-US" dirty="0"/>
              <a:t>Black Stem</a:t>
            </a:r>
          </a:p>
          <a:p>
            <a:pPr lvl="1"/>
            <a:r>
              <a:rPr lang="en-US" dirty="0"/>
              <a:t>What else?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F88C0C-33C2-BE86-5255-A6CFD279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932" y="419042"/>
            <a:ext cx="2496254" cy="235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DC7041-8045-D63F-0468-634D6D939ABB}"/>
              </a:ext>
            </a:extLst>
          </p:cNvPr>
          <p:cNvSpPr txBox="1">
            <a:spLocks/>
          </p:cNvSpPr>
          <p:nvPr/>
        </p:nvSpPr>
        <p:spPr>
          <a:xfrm>
            <a:off x="14007770" y="515938"/>
            <a:ext cx="3442029" cy="2265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Round Shape</a:t>
            </a:r>
          </a:p>
          <a:p>
            <a:pPr lvl="1"/>
            <a:r>
              <a:rPr lang="en-US" altLang="zh-CN" dirty="0"/>
              <a:t>Yellow color </a:t>
            </a:r>
          </a:p>
          <a:p>
            <a:pPr lvl="1"/>
            <a:r>
              <a:rPr lang="en-US" dirty="0"/>
              <a:t>Rough skin</a:t>
            </a:r>
          </a:p>
          <a:p>
            <a:pPr lvl="1"/>
            <a:r>
              <a:rPr lang="en-US" dirty="0"/>
              <a:t>Dotted skin</a:t>
            </a:r>
          </a:p>
          <a:p>
            <a:pPr lvl="1"/>
            <a:r>
              <a:rPr lang="en-US" dirty="0"/>
              <a:t>Short Stem</a:t>
            </a:r>
          </a:p>
          <a:p>
            <a:pPr lvl="1"/>
            <a:r>
              <a:rPr lang="en-US" dirty="0"/>
              <a:t>Black Stem</a:t>
            </a:r>
          </a:p>
          <a:p>
            <a:pPr lvl="1"/>
            <a:r>
              <a:rPr lang="en-US" dirty="0"/>
              <a:t>What else?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32" name="Picture 8" descr="iu (622×622)">
            <a:extLst>
              <a:ext uri="{FF2B5EF4-FFF2-40B4-BE49-F238E27FC236}">
                <a16:creationId xmlns:a16="http://schemas.microsoft.com/office/drawing/2014/main" id="{F16012DE-C705-1E74-CCEA-04377C94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701"/>
            <a:ext cx="2619374" cy="261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51F0F-F22D-84FD-ECFA-3A652C1AF5C3}"/>
              </a:ext>
            </a:extLst>
          </p:cNvPr>
          <p:cNvSpPr txBox="1">
            <a:spLocks/>
          </p:cNvSpPr>
          <p:nvPr/>
        </p:nvSpPr>
        <p:spPr>
          <a:xfrm>
            <a:off x="2466974" y="3763964"/>
            <a:ext cx="3082926" cy="301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Round shape</a:t>
            </a:r>
          </a:p>
          <a:p>
            <a:pPr lvl="1"/>
            <a:r>
              <a:rPr lang="en-US" dirty="0"/>
              <a:t>Red Color</a:t>
            </a:r>
          </a:p>
          <a:p>
            <a:pPr lvl="1"/>
            <a:r>
              <a:rPr lang="en-US" dirty="0"/>
              <a:t>Smooth Skin</a:t>
            </a:r>
          </a:p>
          <a:p>
            <a:pPr lvl="1"/>
            <a:r>
              <a:rPr lang="en-US" dirty="0"/>
              <a:t>Long Stem</a:t>
            </a:r>
          </a:p>
          <a:p>
            <a:pPr lvl="1"/>
            <a:r>
              <a:rPr lang="en-US" dirty="0"/>
              <a:t>Green Stem</a:t>
            </a:r>
          </a:p>
          <a:p>
            <a:pPr lvl="1"/>
            <a:r>
              <a:rPr lang="en-US" dirty="0"/>
              <a:t> what else?</a:t>
            </a:r>
          </a:p>
          <a:p>
            <a:pPr lvl="1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2E5F7-AFFB-613F-0EB5-079993F91FE3}"/>
              </a:ext>
            </a:extLst>
          </p:cNvPr>
          <p:cNvSpPr txBox="1">
            <a:spLocks/>
          </p:cNvSpPr>
          <p:nvPr/>
        </p:nvSpPr>
        <p:spPr>
          <a:xfrm>
            <a:off x="8328026" y="4230689"/>
            <a:ext cx="2877619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Cubic shape</a:t>
            </a:r>
          </a:p>
          <a:p>
            <a:pPr lvl="1"/>
            <a:r>
              <a:rPr lang="en-US" dirty="0"/>
              <a:t>Green Color</a:t>
            </a:r>
          </a:p>
          <a:p>
            <a:pPr lvl="1"/>
            <a:r>
              <a:rPr lang="en-US" dirty="0"/>
              <a:t>Smooth Skin</a:t>
            </a:r>
          </a:p>
          <a:p>
            <a:pPr lvl="1"/>
            <a:r>
              <a:rPr lang="en-US" dirty="0"/>
              <a:t>Stripe Skin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63AB4B2-FA22-7843-BD44-734DF142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67" y="4092526"/>
            <a:ext cx="2802452" cy="22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D674E99-B848-6583-C541-1AF0ACEE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932" y="3568701"/>
            <a:ext cx="1987514" cy="27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96C623-5D1B-04AC-AC70-C0DABCC3DE1A}"/>
              </a:ext>
            </a:extLst>
          </p:cNvPr>
          <p:cNvSpPr txBox="1">
            <a:spLocks/>
          </p:cNvSpPr>
          <p:nvPr/>
        </p:nvSpPr>
        <p:spPr>
          <a:xfrm>
            <a:off x="13983771" y="3429000"/>
            <a:ext cx="2877619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Cubic shape</a:t>
            </a:r>
          </a:p>
          <a:p>
            <a:pPr lvl="1"/>
            <a:r>
              <a:rPr lang="en-US" dirty="0"/>
              <a:t>Green Color</a:t>
            </a:r>
          </a:p>
          <a:p>
            <a:pPr lvl="1"/>
            <a:r>
              <a:rPr lang="en-US" dirty="0"/>
              <a:t>Smooth Skin</a:t>
            </a:r>
          </a:p>
          <a:p>
            <a:pPr lvl="1"/>
            <a:r>
              <a:rPr lang="en-US" dirty="0"/>
              <a:t>Stripe Skin</a:t>
            </a:r>
          </a:p>
        </p:txBody>
      </p:sp>
    </p:spTree>
    <p:extLst>
      <p:ext uri="{BB962C8B-B14F-4D97-AF65-F5344CB8AC3E}">
        <p14:creationId xmlns:p14="http://schemas.microsoft.com/office/powerpoint/2010/main" val="130411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72874A-DD8E-3CA3-503F-A0FE81F5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016134"/>
            <a:ext cx="2208212" cy="31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A7176-EEBB-15FA-E451-5736ABC4B751}"/>
              </a:ext>
            </a:extLst>
          </p:cNvPr>
          <p:cNvSpPr txBox="1">
            <a:spLocks/>
          </p:cNvSpPr>
          <p:nvPr/>
        </p:nvSpPr>
        <p:spPr>
          <a:xfrm>
            <a:off x="4056062" y="1858963"/>
            <a:ext cx="3082926" cy="301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Colorless</a:t>
            </a:r>
          </a:p>
          <a:p>
            <a:pPr lvl="1"/>
            <a:r>
              <a:rPr lang="en-US" dirty="0"/>
              <a:t>Liquid</a:t>
            </a:r>
          </a:p>
          <a:p>
            <a:pPr lvl="1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E7746F3-E268-34F0-DBBD-54821D6D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016135"/>
            <a:ext cx="2932112" cy="29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BF96A4-DEFF-87F6-C2FC-B9D83F29F8BE}"/>
              </a:ext>
            </a:extLst>
          </p:cNvPr>
          <p:cNvSpPr txBox="1">
            <a:spLocks/>
          </p:cNvSpPr>
          <p:nvPr/>
        </p:nvSpPr>
        <p:spPr>
          <a:xfrm>
            <a:off x="11903074" y="1858964"/>
            <a:ext cx="3082926" cy="301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</a:p>
          <a:p>
            <a:pPr lvl="1"/>
            <a:r>
              <a:rPr lang="en-US" dirty="0"/>
              <a:t>Colorless</a:t>
            </a:r>
          </a:p>
          <a:p>
            <a:pPr lvl="1"/>
            <a:r>
              <a:rPr lang="en-US" dirty="0"/>
              <a:t>Liquid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7A6CF-69F9-DD0E-13D3-8401A0EFA47E}"/>
              </a:ext>
            </a:extLst>
          </p:cNvPr>
          <p:cNvSpPr txBox="1"/>
          <p:nvPr/>
        </p:nvSpPr>
        <p:spPr>
          <a:xfrm>
            <a:off x="1350963" y="5066506"/>
            <a:ext cx="159480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Based on your own BK, is it reasonable to say it is a bottle/</a:t>
            </a:r>
            <a:r>
              <a:rPr lang="en-US" altLang="zh-CN" sz="2800" dirty="0" err="1"/>
              <a:t>glas</a:t>
            </a:r>
            <a:r>
              <a:rPr lang="en-US" altLang="zh-CN" sz="2800" dirty="0"/>
              <a:t> of water? </a:t>
            </a:r>
          </a:p>
          <a:p>
            <a:r>
              <a:rPr lang="en-US" altLang="zh-CN" sz="2800" dirty="0"/>
              <a:t>We can sure it is a bottle/</a:t>
            </a:r>
            <a:r>
              <a:rPr lang="en-US" altLang="zh-CN" sz="2800" dirty="0" err="1"/>
              <a:t>glas</a:t>
            </a:r>
            <a:r>
              <a:rPr lang="en-US" altLang="zh-CN" sz="2800" dirty="0"/>
              <a:t> of liquid. And probably a bottle of water (just a well-educated guess).</a:t>
            </a:r>
          </a:p>
        </p:txBody>
      </p:sp>
    </p:spTree>
    <p:extLst>
      <p:ext uri="{BB962C8B-B14F-4D97-AF65-F5344CB8AC3E}">
        <p14:creationId xmlns:p14="http://schemas.microsoft.com/office/powerpoint/2010/main" val="318513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A7501C-5A8C-46E6-B4FD-7085DE37B61F}"/>
              </a:ext>
            </a:extLst>
          </p:cNvPr>
          <p:cNvSpPr txBox="1">
            <a:spLocks/>
          </p:cNvSpPr>
          <p:nvPr/>
        </p:nvSpPr>
        <p:spPr>
          <a:xfrm>
            <a:off x="2208212" y="1662767"/>
            <a:ext cx="16014702" cy="4825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a bottle of alcohol, which has almost identical </a:t>
            </a:r>
            <a:r>
              <a:rPr lang="en-US" altLang="zh-CN" dirty="0"/>
              <a:t>photometric </a:t>
            </a:r>
            <a:r>
              <a:rPr lang="en-US" dirty="0"/>
              <a:t>visual feature with water.</a:t>
            </a:r>
          </a:p>
          <a:p>
            <a:r>
              <a:rPr lang="en-US" dirty="0"/>
              <a:t>I will say it is reasonable to classify it to either water or alcohol if the image is the only data for predication. </a:t>
            </a:r>
          </a:p>
          <a:p>
            <a:r>
              <a:rPr lang="en-US" altLang="zh-CN" dirty="0"/>
              <a:t>Classical Classification task is failed on this Alcohol detection task.</a:t>
            </a:r>
            <a:endParaRPr lang="de-DE" altLang="zh-CN" dirty="0"/>
          </a:p>
          <a:p>
            <a:r>
              <a:rPr lang="en-US" dirty="0"/>
              <a:t>If we want to do so, we need more knowledge, like smell or burn it and see a smokeless blue flame</a:t>
            </a:r>
          </a:p>
          <a:p>
            <a:r>
              <a:rPr lang="en-US" dirty="0"/>
              <a:t>If we know </a:t>
            </a:r>
          </a:p>
          <a:p>
            <a:pPr lvl="1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Liquid(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A,alcohol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):-Color(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A,None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),Color(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B,”blue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”),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HasFlame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(A,B),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Smoke(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B,”None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”),Flame(B).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To predicate it is alcohol, we predict all the predicates in its body</a:t>
            </a:r>
          </a:p>
          <a:p>
            <a:endParaRPr lang="en-US" dirty="0"/>
          </a:p>
          <a:p>
            <a:r>
              <a:rPr lang="en-US" dirty="0"/>
              <a:t>NS-ILP learns what predicates we need to predict, i.e. the target clauses.</a:t>
            </a:r>
          </a:p>
          <a:p>
            <a:r>
              <a:rPr lang="en-US" dirty="0"/>
              <a:t>N-C gives the predicate confidence</a:t>
            </a:r>
          </a:p>
          <a:p>
            <a:r>
              <a:rPr lang="en-US" dirty="0"/>
              <a:t>The knowledge from images cannot come up with predicate </a:t>
            </a:r>
            <a:r>
              <a:rPr lang="en-US" dirty="0" err="1"/>
              <a:t>HasFlame</a:t>
            </a:r>
            <a:r>
              <a:rPr lang="en-US" dirty="0"/>
              <a:t>(A,B). Is this the case of causality?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65450-2845-CF6C-978E-A1E40E5B2FEC}"/>
              </a:ext>
            </a:extLst>
          </p:cNvPr>
          <p:cNvSpPr txBox="1">
            <a:spLocks/>
          </p:cNvSpPr>
          <p:nvPr/>
        </p:nvSpPr>
        <p:spPr>
          <a:xfrm>
            <a:off x="604838" y="738585"/>
            <a:ext cx="14859002" cy="848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Limitation of Neural-Symbolic Theory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249835-D3FC-AB5A-8C00-4BB49BC2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8067"/>
            <a:ext cx="2208212" cy="31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4A99F03C-1D5B-C575-5D0F-50FFA60C3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32" y="390916"/>
            <a:ext cx="1019968" cy="15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2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759374" indent="-759374">
              <a:buFont typeface="+mj-lt"/>
              <a:buAutoNum type="arabicPeriod"/>
            </a:pPr>
            <a:r>
              <a:rPr lang="en-US" sz="2953" dirty="0"/>
              <a:t>VQA: Human asks system to answer questions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This project attempts to have the system learn rules and solve the task itself. </a:t>
            </a:r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ACF1822-0649-516D-1C39-9EA93324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62150"/>
            <a:ext cx="4762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D4B776-1E72-6624-0357-E571444E52F3}"/>
              </a:ext>
            </a:extLst>
          </p:cNvPr>
          <p:cNvSpPr txBox="1">
            <a:spLocks/>
          </p:cNvSpPr>
          <p:nvPr/>
        </p:nvSpPr>
        <p:spPr>
          <a:xfrm>
            <a:off x="5333998" y="1639292"/>
            <a:ext cx="12166602" cy="482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pretty sure it is water on a blade of grass</a:t>
            </a:r>
          </a:p>
          <a:p>
            <a:r>
              <a:rPr lang="en-US" dirty="0"/>
              <a:t> Alcohol has same features, but it just can’t be. </a:t>
            </a:r>
          </a:p>
          <a:p>
            <a:r>
              <a:rPr lang="en-US" altLang="zh-CN" dirty="0"/>
              <a:t>Because this scene is a nature scene, which never appears a drop shape of alcohol. (BK)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37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41F8-23B0-7D16-CF61-FC672FF4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6" y="4949827"/>
            <a:ext cx="12313354" cy="180973"/>
          </a:xfrm>
        </p:spPr>
        <p:txBody>
          <a:bodyPr>
            <a:noAutofit/>
          </a:bodyPr>
          <a:lstStyle/>
          <a:p>
            <a:r>
              <a:rPr lang="en-US" sz="1600" dirty="0"/>
              <a:t>Pattern Theory: the Mathematics of Perception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2281672-B3EC-B3EC-E623-A08B87AD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5" y="440531"/>
            <a:ext cx="8322113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A708B-3267-0A52-38A2-26C26CD9FD36}"/>
              </a:ext>
            </a:extLst>
          </p:cNvPr>
          <p:cNvSpPr txBox="1">
            <a:spLocks/>
          </p:cNvSpPr>
          <p:nvPr/>
        </p:nvSpPr>
        <p:spPr>
          <a:xfrm>
            <a:off x="8707944" y="1908173"/>
            <a:ext cx="8771512" cy="2517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to train a Symbolic Feature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Use image has input (continue values)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Use </a:t>
            </a:r>
            <a:r>
              <a:rPr lang="en-US" sz="2400" b="1" dirty="0"/>
              <a:t>Symbolic Autoencoders </a:t>
            </a:r>
            <a:r>
              <a:rPr lang="en-US" sz="2400" dirty="0"/>
              <a:t>to train a symbolic feature generator (symbolic program), which can generate the image with same features. In this case, the </a:t>
            </a:r>
            <a:r>
              <a:rPr lang="en-US" sz="2400" b="1" dirty="0"/>
              <a:t>symbolic feature is explainable by its generator</a:t>
            </a:r>
            <a:r>
              <a:rPr lang="en-US" sz="2400" dirty="0"/>
              <a:t>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262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A0E5E-CF35-0AAB-8414-1B91EFA85A27}"/>
              </a:ext>
            </a:extLst>
          </p:cNvPr>
          <p:cNvGrpSpPr/>
          <p:nvPr/>
        </p:nvGrpSpPr>
        <p:grpSpPr>
          <a:xfrm>
            <a:off x="784994" y="-157079"/>
            <a:ext cx="14919244" cy="6048649"/>
            <a:chOff x="531683" y="1000118"/>
            <a:chExt cx="10104929" cy="409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C06BA3-1F81-7A4B-C0B5-B653A005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788" y="1562335"/>
              <a:ext cx="1440000" cy="1440000"/>
            </a:xfrm>
            <a:prstGeom prst="rect">
              <a:avLst/>
            </a:prstGeom>
          </p:spPr>
        </p:pic>
        <p:pic>
          <p:nvPicPr>
            <p:cNvPr id="32" name="Picture 3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40D0B0-104B-6725-B9A5-7CE912C1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773" y="3260956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9E9652F-FE29-E9E8-8967-F7618BD9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809" y="1526528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 with medium confidence01.00000.image.png">
              <a:extLst>
                <a:ext uri="{FF2B5EF4-FFF2-40B4-BE49-F238E27FC236}">
                  <a16:creationId xmlns:a16="http://schemas.microsoft.com/office/drawing/2014/main" id="{7846C543-12A0-7C98-768D-36BFBE2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8" y="1575061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7106E7-EB20-1736-1EB4-9BC25361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640" y="3199061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25382B-3A72-761E-9F98-8809A1FC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17" y="3210164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8423207" y="1367591"/>
              <a:ext cx="2213405" cy="2061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8592163" y="377568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PN-Vector: (5,4,4,45)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104E82-1450-8C23-C977-F16BD44E29A7}"/>
                </a:ext>
              </a:extLst>
            </p:cNvPr>
            <p:cNvSpPr txBox="1"/>
            <p:nvPr/>
          </p:nvSpPr>
          <p:spPr>
            <a:xfrm>
              <a:off x="1758697" y="4721168"/>
              <a:ext cx="87293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531683" y="3883561"/>
              <a:ext cx="1198968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567866" y="2108114"/>
              <a:ext cx="112419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713550" y="1000118"/>
              <a:ext cx="4333681" cy="23182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24" b="1" dirty="0"/>
                <a:t>target(image) :- shape(O1, Sphere), color(O1, Green), in(O1, Image)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3715888" y="1440411"/>
              <a:ext cx="1875492" cy="3656507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14FC7A-6752-9950-12BE-CD836DF14419}"/>
                </a:ext>
              </a:extLst>
            </p:cNvPr>
            <p:cNvSpPr txBox="1"/>
            <p:nvPr/>
          </p:nvSpPr>
          <p:spPr>
            <a:xfrm>
              <a:off x="3888754" y="1537217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B1B3765-45AC-EF97-7254-D3E96A820A66}"/>
                </a:ext>
              </a:extLst>
            </p:cNvPr>
            <p:cNvSpPr txBox="1"/>
            <p:nvPr/>
          </p:nvSpPr>
          <p:spPr>
            <a:xfrm>
              <a:off x="3897665" y="3210477"/>
              <a:ext cx="767612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0.21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1692066" y="1426706"/>
              <a:ext cx="1942964" cy="3670212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1994215" y="1553909"/>
              <a:ext cx="81361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890874" y="3199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6306477" y="1575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6335019" y="3260956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126703" y="1440411"/>
              <a:ext cx="1841058" cy="3656507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0C912F-4905-2A07-249A-15EB62382B9B}"/>
                </a:ext>
              </a:extLst>
            </p:cNvPr>
            <p:cNvSpPr txBox="1"/>
            <p:nvPr/>
          </p:nvSpPr>
          <p:spPr>
            <a:xfrm>
              <a:off x="3758198" y="4721168"/>
              <a:ext cx="871311" cy="24711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8CBEB-4341-24A8-35AB-7048987A1BEA}"/>
                </a:ext>
              </a:extLst>
            </p:cNvPr>
            <p:cNvSpPr txBox="1"/>
            <p:nvPr/>
          </p:nvSpPr>
          <p:spPr>
            <a:xfrm>
              <a:off x="6204338" y="4753297"/>
              <a:ext cx="871435" cy="24711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59223-032C-3121-5F52-818F7C686891}"/>
                </a:ext>
              </a:extLst>
            </p:cNvPr>
            <p:cNvSpPr txBox="1"/>
            <p:nvPr/>
          </p:nvSpPr>
          <p:spPr>
            <a:xfrm>
              <a:off x="5670727" y="4446651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3B1DF7-0314-342C-CE80-8A021C7D6D7E}"/>
                </a:ext>
              </a:extLst>
            </p:cNvPr>
            <p:cNvSpPr txBox="1"/>
            <p:nvPr/>
          </p:nvSpPr>
          <p:spPr>
            <a:xfrm>
              <a:off x="5638299" y="2392105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9390309" y="4329230"/>
              <a:ext cx="279197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8592162" y="479277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77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blipFill>
                  <a:blip r:embed="rId9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916816" y="4556788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73" y="5062149"/>
            <a:ext cx="3563337" cy="3563337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80" y="1694431"/>
            <a:ext cx="2126063" cy="212606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2100476" y="2715171"/>
            <a:ext cx="1770195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2153898" y="92219"/>
            <a:ext cx="165980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6682660" y="-1572509"/>
            <a:ext cx="6004730" cy="3422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24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6943292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7065981" y="-746962"/>
            <a:ext cx="2194723" cy="2139740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9764847" y="-914457"/>
            <a:ext cx="2769037" cy="4922534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3816517" y="-914456"/>
            <a:ext cx="4334732" cy="4946782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4107231" y="1703926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36" y="1764526"/>
            <a:ext cx="2126063" cy="2126063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59" y="-729829"/>
            <a:ext cx="2126063" cy="212606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12842893" y="-751194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12885033" y="1739458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12619609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4259806" y="4153581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10210640" y="4426228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7466691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13389729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717556" y="4881890"/>
            <a:ext cx="1218537" cy="1309925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640832" y="5542776"/>
            <a:ext cx="1342377" cy="14836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846032" y="3906208"/>
            <a:ext cx="2275281" cy="4354407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114784" y="4571105"/>
            <a:ext cx="2636701" cy="2804364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0622406" y="5345156"/>
            <a:ext cx="2073364" cy="1496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12563405" y="4793399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0622404" y="4119102"/>
            <a:ext cx="4856597" cy="738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5380592" y="4776906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430294" y="-1195525"/>
            <a:ext cx="32819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-361404"/>
            <a:ext cx="3969459" cy="396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7517396" y="1543192"/>
            <a:ext cx="9226971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/>
              <a:t>We can also use a </a:t>
            </a:r>
            <a:r>
              <a:rPr lang="en-US" sz="2362" b="1" dirty="0"/>
              <a:t>heatmap</a:t>
            </a:r>
            <a:r>
              <a:rPr lang="en-US" sz="2362" dirty="0"/>
              <a:t> to re-draw the scatter figure, as shown below. </a:t>
            </a:r>
          </a:p>
          <a:p>
            <a:r>
              <a:rPr lang="en-US" sz="2362" dirty="0"/>
              <a:t>If we fuzzy the values to 4 zones. </a:t>
            </a:r>
          </a:p>
          <a:p>
            <a:endParaRPr lang="en-US" sz="2362" dirty="0"/>
          </a:p>
          <a:p>
            <a:r>
              <a:rPr lang="en-US" sz="2362" dirty="0"/>
              <a:t>We can see that, the black zone, which has the </a:t>
            </a:r>
            <a:r>
              <a:rPr lang="en-US" sz="2362" b="1" dirty="0"/>
              <a:t>highest</a:t>
            </a:r>
            <a:r>
              <a:rPr lang="en-US" sz="2362" dirty="0"/>
              <a:t> value, corresponds the case of positive score high, and negative score low. It tells us that, this </a:t>
            </a:r>
            <a:r>
              <a:rPr lang="en-US" sz="2362" b="1" dirty="0"/>
              <a:t>clause</a:t>
            </a:r>
            <a:r>
              <a:rPr lang="en-US" sz="2362" dirty="0"/>
              <a:t> get high score in the positive image but low score in the negative image in the most of times.</a:t>
            </a:r>
          </a:p>
          <a:p>
            <a:endParaRPr lang="en-US" sz="2362" dirty="0"/>
          </a:p>
          <a:p>
            <a:endParaRPr lang="en-US" sz="2362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3608054"/>
            <a:ext cx="3969459" cy="3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3151613" y="-683651"/>
            <a:ext cx="4267915" cy="375488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54" y="-683651"/>
            <a:ext cx="6258147" cy="375488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89" y="3786763"/>
            <a:ext cx="6264654" cy="3758793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40" y="3786765"/>
            <a:ext cx="6283374" cy="3770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396542" y="-1135179"/>
            <a:ext cx="57402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396541" y="1000278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396541" y="5517424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0182" y="4760398"/>
            <a:ext cx="17436047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The 4-zone map of a target clause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For N pairs PN-pair,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Clause: Written as distribute vector (0, N, 0, 0)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General Positive Clause: Written as distribute vector (0, X, 0, Y),  X+Y=N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 is a General Positive Clause.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 </a:t>
            </a:r>
            <a:r>
              <a:rPr lang="en-US" sz="2362" b="1" dirty="0"/>
              <a:t>target clause</a:t>
            </a:r>
            <a:r>
              <a:rPr lang="en-US" sz="2362" dirty="0"/>
              <a:t>, is a </a:t>
            </a:r>
            <a:r>
              <a:rPr lang="en-US" sz="2362" b="1" dirty="0"/>
              <a:t>strict positive clause, </a:t>
            </a:r>
            <a:r>
              <a:rPr lang="en-US" sz="2362" dirty="0"/>
              <a:t>i.e. only get high score on positive image but low score on negative image, all the clause points are Strict positive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An </a:t>
            </a:r>
            <a:r>
              <a:rPr lang="en-US" sz="2362" b="1" dirty="0"/>
              <a:t>invented clause</a:t>
            </a:r>
            <a:r>
              <a:rPr lang="en-US" sz="2362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916445" y="-911603"/>
            <a:ext cx="17079784" cy="4987384"/>
            <a:chOff x="623719" y="509857"/>
            <a:chExt cx="11568281" cy="3377997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For N PN-pairs,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strict positive clause, (0,20,0,0)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General positive clause, (0, X, 0, Y), X + Y = N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62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362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362" b="1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2362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blipFill>
                <a:blip r:embed="rId2"/>
                <a:stretch>
                  <a:fillRect l="-1186" t="-1351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" y="-445832"/>
            <a:ext cx="3874833" cy="3874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2644666" y="288747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252411" y="2652888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2858294" y="3709679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830" y="-354597"/>
            <a:ext cx="3874833" cy="38748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57" y="-354598"/>
            <a:ext cx="3874749" cy="387474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2" y="-346527"/>
            <a:ext cx="3874833" cy="38748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7340833" y="-354598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6336486" y="-776743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7086170" y="301922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10353175" y="428114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14457022" y="393559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10353174" y="3741624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14054554" y="-880917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5058900" y="-406872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10999713" y="2686310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8619934" y="5570811"/>
            <a:ext cx="7483864" cy="118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Predicate evaluation: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964169" y="1793654"/>
            <a:ext cx="12140403" cy="3521526"/>
            <a:chOff x="1330348" y="2321366"/>
            <a:chExt cx="8222797" cy="2385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Abstract submission: 6 March 2023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Author Notification: 22 April 2023 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281250"/>
            <a:r>
              <a:rPr lang="en-GB" sz="2658" dirty="0" err="1">
                <a:solidFill>
                  <a:srgbClr val="212121"/>
                </a:solidFill>
                <a:latin typeface="Open Sans" panose="020B0606030504020204" pitchFamily="34" charset="0"/>
              </a:rPr>
              <a:t>NeSy</a:t>
            </a:r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 Workshop dates: 3-5 July 2023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58" y="-1340711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732815" y="1129024"/>
            <a:ext cx="11697914" cy="5011310"/>
            <a:chOff x="1316868" y="1793669"/>
            <a:chExt cx="7923096" cy="339420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10" y="-1153267"/>
            <a:ext cx="15525571" cy="433591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6364898" y="342763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8315796" y="1324852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6298561" y="625597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6431232" y="2615056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10381669" y="1227293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7487879" y="2380911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7015634" y="2127469"/>
            <a:ext cx="1658043" cy="942280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10333032" y="1707983"/>
            <a:ext cx="1003207" cy="61605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5867964" y="1922077"/>
            <a:ext cx="1523000" cy="14881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3868170" y="1904630"/>
            <a:ext cx="2496725" cy="1967737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7378927" y="4961303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70914" y="5253369"/>
            <a:ext cx="1938865" cy="6633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6472659" y="1107654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3868172" y="1459894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11336240" y="1263246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9503672" y="1031182"/>
            <a:ext cx="1719648" cy="3962725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6026484" y="2080598"/>
            <a:ext cx="2660897" cy="3316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6331730" y="-122740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8348964" y="321996"/>
            <a:ext cx="3995893" cy="941250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9651700" y="-12180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0" y="-1338342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80" y="-1193829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4032897" y="1117117"/>
            <a:ext cx="1008617" cy="444737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5777176" y="819698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0980827" y="4427775"/>
            <a:ext cx="144154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7171692" y="5314252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20635" y="5314253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5" y="1061726"/>
            <a:ext cx="16350602" cy="6424455"/>
          </a:xfrm>
        </p:spPr>
        <p:txBody>
          <a:bodyPr>
            <a:noAutofit/>
          </a:bodyPr>
          <a:lstStyle/>
          <a:p>
            <a:r>
              <a:rPr lang="en-GB" sz="1771" dirty="0"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(X):-at_area_5(O1,O2),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(X):-at_area_7(O1,O2),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(X):-in(O1,X),in(O2,X),</a:t>
            </a:r>
            <a:r>
              <a:rPr lang="en-GB" sz="1771" dirty="0" err="1">
                <a:latin typeface="Helvetica Neue" panose="02000503000000020004" pitchFamily="2" charset="0"/>
              </a:rPr>
              <a:t>same_shape_pair</a:t>
            </a:r>
            <a:r>
              <a:rPr lang="en-GB" sz="1771" dirty="0">
                <a:latin typeface="Helvetica Neue" panose="02000503000000020004" pitchFamily="2" charset="0"/>
              </a:rPr>
              <a:t>(O1,O2).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…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77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556307" y="1460178"/>
            <a:ext cx="5925218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556307" y="4929058"/>
            <a:ext cx="7612780" cy="44654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556307" y="6170076"/>
            <a:ext cx="6281481" cy="4465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556307" y="2704665"/>
            <a:ext cx="7875290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10519141" y="777299"/>
            <a:ext cx="1722115" cy="6373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10524472" y="6634161"/>
            <a:ext cx="1722115" cy="6373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9169087" y="5152331"/>
            <a:ext cx="1355385" cy="18005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37788" y="6393348"/>
            <a:ext cx="2686684" cy="5594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481525" y="1095976"/>
            <a:ext cx="3037616" cy="5985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9431597" y="1095976"/>
            <a:ext cx="1087544" cy="18430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324241" y="1823091"/>
            <a:ext cx="16201965" cy="6032010"/>
            <a:chOff x="219611" y="2341304"/>
            <a:chExt cx="10973727" cy="4085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449012" cy="370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General positive  Clauses </a:t>
              </a:r>
            </a:p>
            <a:p>
              <a:r>
                <a:rPr lang="en-US" sz="1476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1202216" y="4413053"/>
            <a:ext cx="2139368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General positive  Clauses </a:t>
            </a:r>
          </a:p>
          <a:p>
            <a:r>
              <a:rPr lang="en-US" sz="1476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8376292" y="6045366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33880" y="6084574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304055" y="6738865"/>
            <a:ext cx="3033622" cy="674521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96" y="-1302218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128672" y="3919357"/>
            <a:ext cx="17754736" cy="1863734"/>
            <a:chOff x="87151" y="3761123"/>
            <a:chExt cx="12025432" cy="126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812185" y="6561904"/>
            <a:ext cx="16975224" cy="54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Conflict Clauses:  e.g.  p(A,B) :- at_area_0(A, B), at_area_7(A,B) is a conflict clause, cause the atoms in the clause body </a:t>
            </a:r>
            <a:r>
              <a:rPr lang="en-US" altLang="zh-CN" sz="1476" dirty="0"/>
              <a:t>contradict each other.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Clause Sign: A clause can be given a positive sign </a:t>
            </a:r>
            <a:r>
              <a:rPr lang="zh-CN" altLang="en-US" sz="1476" dirty="0"/>
              <a:t>‘</a:t>
            </a:r>
            <a:r>
              <a:rPr lang="en-US" altLang="zh-CN" sz="1476" dirty="0"/>
              <a:t>+</a:t>
            </a:r>
            <a:r>
              <a:rPr lang="zh-CN" altLang="en-US" sz="1476" dirty="0"/>
              <a:t>’ </a:t>
            </a:r>
            <a:r>
              <a:rPr lang="en-US" altLang="zh-CN" sz="1476" dirty="0"/>
              <a:t>or a negative sign ‘-’. A clause labeled with a positive sign can be further consider for PI module, a clause labeled with a negative sign is discarded for PI module.</a:t>
            </a:r>
            <a:endParaRPr lang="en-US" sz="147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3716753" y="-667985"/>
            <a:ext cx="12140403" cy="3521526"/>
            <a:chOff x="1330348" y="2321366"/>
            <a:chExt cx="8222797" cy="23851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7" y="1606434"/>
            <a:ext cx="6951906" cy="2924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674588" y="-385494"/>
            <a:ext cx="414414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9218475" y="2579869"/>
            <a:ext cx="7496427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We can cluster all the PI clauses with positive sign as a new concept and </a:t>
            </a:r>
            <a:r>
              <a:rPr lang="en-US" sz="2658" b="1" dirty="0"/>
              <a:t>invent</a:t>
            </a:r>
            <a:r>
              <a:rPr lang="en-US" sz="2658" dirty="0"/>
              <a:t> a </a:t>
            </a:r>
            <a:r>
              <a:rPr lang="en-US" sz="2658" b="1" dirty="0"/>
              <a:t>new</a:t>
            </a:r>
            <a:r>
              <a:rPr lang="en-US" sz="2658" dirty="0"/>
              <a:t> </a:t>
            </a:r>
            <a:r>
              <a:rPr lang="en-US" sz="2658" b="1" dirty="0"/>
              <a:t>predicate</a:t>
            </a:r>
            <a:r>
              <a:rPr lang="en-US" sz="2658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1315279" y="1620279"/>
            <a:ext cx="8688934" cy="459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Scene detection: for each object in each scene, the basic properties must be known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position (2D, 3D)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Design rules, and learn the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Learn the relationship between any two objects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Use the rules to correct random scenes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Reposition the objects to match the learned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8" y="-709569"/>
            <a:ext cx="1299971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0603901" y="5600649"/>
            <a:ext cx="7396762" cy="1762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2490940" y="611259"/>
            <a:ext cx="5225918" cy="4592406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150650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10603900" y="669468"/>
            <a:ext cx="5225918" cy="4592406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11000476" y="147356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11173180" y="2123243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11858044" y="1665716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11353130" y="271625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12155032" y="793593"/>
            <a:ext cx="4219633" cy="4160047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3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4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6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8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78" y="4530438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with_prop_1(X):-pred_2_args_id_0(X,Y),pred_1_args_id_0(Y).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with_prop_2(X,Y):-pred_3_args_id_0(X,Y,Z),pred_1_args_id_0(Z).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(X):-pred_1_args_id_0(X).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(X,Y,Z):-pred_2_args_id_0(X,Y,Z).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commutative(X):-pred_2_args_id_0(X,Y),pred_2_args_id_0(Y,X).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commutative(Y):-pred_2_args_id_0(X,Y),pred_2_args_id_0(Y,X).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(X,Y):-pred_2_args_id_0(X,Z),pred_2_args_id_0(Y,W),pred_2_args_id_1(Z,W).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pair(X,Y):-pred_2_args_id_0(X,Y),pred_2_args_id_1(Y,X).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(X,Y):-pred_2_args_id_0(X,Z),pred_2_args_id_0(Z,Y).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8" y="-597857"/>
            <a:ext cx="12117520" cy="8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" y="-1571930"/>
            <a:ext cx="3246745" cy="7067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95" y="-1571930"/>
            <a:ext cx="2978219" cy="7067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13" y="-1571929"/>
            <a:ext cx="2797830" cy="7249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11" y="-1633686"/>
            <a:ext cx="2967712" cy="7450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2" y="-1573371"/>
            <a:ext cx="2967712" cy="7538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582" y="-1611254"/>
            <a:ext cx="2959727" cy="7405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54373" y="5665386"/>
            <a:ext cx="2959727" cy="2645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9420346" y="6239282"/>
            <a:ext cx="3158166" cy="217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3099103" y="5556991"/>
            <a:ext cx="2967712" cy="2645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6151816" y="6320145"/>
            <a:ext cx="2967712" cy="1990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13684522" y="6085107"/>
            <a:ext cx="2967712" cy="21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09677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3209488" y="4573944"/>
            <a:ext cx="5393003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3376571" y="-388291"/>
            <a:ext cx="5225918" cy="4791897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9919529" y="4663050"/>
            <a:ext cx="539300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10037516" y="-326225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1962" y="5774582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1255914" y="818374"/>
            <a:ext cx="5225918" cy="4737963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907307" y="5605486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03968" y="64051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Scene Detection </a:t>
            </a:r>
            <a:endParaRPr lang="en-US" altLang="zh-CN" sz="35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Object Detection</a:t>
                </a:r>
                <a:r>
                  <a:rPr lang="en-US" sz="2658" dirty="0"/>
                  <a:t>: for each object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658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58" dirty="0"/>
                  <a:t> 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Shape: Sphere, cube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Position (3D): x, y, z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Color: R,G,B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Size: width, height, depth.</a:t>
                </a:r>
              </a:p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Relationship detection: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sz="2658" dirty="0"/>
                  <a:t> Bigger than, Smaller than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=8: </m:t>
                    </m:r>
                  </m:oMath>
                </a14:m>
                <a:r>
                  <a:rPr lang="en-US" sz="2658" dirty="0"/>
                  <a:t>East, South, West, North and their combinations (8 directions in total)</a:t>
                </a:r>
              </a:p>
              <a:p>
                <a:pPr marL="506249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Relation: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blipFill>
                <a:blip r:embed="rId3"/>
                <a:stretch>
                  <a:fillRect l="-1006" t="-937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703637" y="2133757"/>
            <a:ext cx="5347641" cy="5347639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078040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701199" y="-599074"/>
            <a:ext cx="118808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2074" y="6900098"/>
            <a:ext cx="7398519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87973" y="182059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10015538" y="6950044"/>
            <a:ext cx="6329721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10015536" y="1915162"/>
            <a:ext cx="5225918" cy="4592406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86" y="-1327658"/>
            <a:ext cx="2116390" cy="21163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111" y="-1362598"/>
            <a:ext cx="2116389" cy="2116389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661" y="-1345240"/>
            <a:ext cx="2129066" cy="21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9460529" y="4764374"/>
            <a:ext cx="5811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9802931" y="1594693"/>
            <a:ext cx="0" cy="436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10874167" y="1927315"/>
            <a:ext cx="3639264" cy="228921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14743330" y="5088488"/>
            <a:ext cx="230704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7812100" y="725287"/>
            <a:ext cx="1675523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767966" y="-408259"/>
            <a:ext cx="3988143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767965" y="1702304"/>
            <a:ext cx="8056659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Clustering all k clauses C={C1, …,. Ck}</a:t>
            </a:r>
          </a:p>
          <a:p>
            <a:pPr marL="506249" indent="-506249">
              <a:buFont typeface="+mj-lt"/>
              <a:buAutoNum type="arabicPeriod"/>
            </a:pP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For </a:t>
            </a:r>
            <a:r>
              <a:rPr lang="en-US" sz="2658" dirty="0" err="1"/>
              <a:t>i</a:t>
            </a:r>
            <a:r>
              <a:rPr lang="en-US" sz="2658" dirty="0"/>
              <a:t>=1 to k-1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n=</a:t>
            </a:r>
            <a:r>
              <a:rPr lang="en-US" sz="2658" dirty="0" err="1"/>
              <a:t>len</a:t>
            </a:r>
            <a:r>
              <a:rPr lang="en-US" sz="2658" dirty="0"/>
              <a:t>(C)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For j = 1 to k: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 err="1"/>
              <a:t>New_C</a:t>
            </a:r>
            <a:r>
              <a:rPr lang="en-US" sz="2658" dirty="0"/>
              <a:t> &lt;- Delete j-</a:t>
            </a:r>
            <a:r>
              <a:rPr lang="en-US" sz="2658" dirty="0" err="1"/>
              <a:t>th</a:t>
            </a:r>
            <a:r>
              <a:rPr lang="en-US" sz="2658" dirty="0"/>
              <a:t> clause in C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/>
              <a:t>score &lt;- Evaluate all the rest clauses in C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 err="1"/>
              <a:t>best_score</a:t>
            </a:r>
            <a:r>
              <a:rPr lang="en-US" sz="2658" dirty="0"/>
              <a:t> &lt;- max(score)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C &lt;- </a:t>
            </a:r>
            <a:r>
              <a:rPr lang="en-US" sz="2658" dirty="0" err="1"/>
              <a:t>Best_New_C</a:t>
            </a: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12693797" y="725287"/>
            <a:ext cx="0" cy="536957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12120923" y="6642705"/>
            <a:ext cx="1372620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14272440" y="-773776"/>
          <a:ext cx="2868856" cy="29335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535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127332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7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1.94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6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2.05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5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4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3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2.06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2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1.90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1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1.74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767964" y="-408259"/>
            <a:ext cx="7067256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1084813" y="999730"/>
            <a:ext cx="8056659" cy="336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a concept  and a dataset, learn the given concept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dataset, learn some concepts.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1181248" lvl="1" indent="-506249">
              <a:buFont typeface="+mj-lt"/>
              <a:buAutoNum type="arabicPeriod"/>
            </a:pP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335637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32" y="2092451"/>
            <a:ext cx="1919976" cy="19199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2920981" y="6779704"/>
            <a:ext cx="1916602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8972203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-1.5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456" y="1728907"/>
            <a:ext cx="2176582" cy="21765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12148525" y="6779704"/>
            <a:ext cx="2195755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8374527" y="1351614"/>
            <a:ext cx="0" cy="623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98" y="4012427"/>
            <a:ext cx="2195738" cy="2195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732" y="4197063"/>
            <a:ext cx="1919976" cy="1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-1350176"/>
            <a:ext cx="5910687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97" y="2405"/>
            <a:ext cx="8990488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2" y="1217449"/>
            <a:ext cx="16241098" cy="5413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12996199" y="6631148"/>
            <a:ext cx="452547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436795" y="7441179"/>
            <a:ext cx="17261513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44" dirty="0"/>
              <a:t>Observe the given batch scenes and summarize the rules(</a:t>
            </a:r>
            <a:r>
              <a:rPr lang="en-US" sz="3544" b="1" dirty="0"/>
              <a:t>so far, just relationships</a:t>
            </a:r>
            <a:r>
              <a:rPr lang="en-US" sz="3544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401921" y="7512055"/>
            <a:ext cx="7199420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782485" y="871747"/>
            <a:ext cx="30481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"bigger than,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18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10600000" y="802795"/>
            <a:ext cx="30976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dir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"in the east of,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8549119" y="7681656"/>
            <a:ext cx="850200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Use rules to modify the random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3909487" y="7242622"/>
            <a:ext cx="9657939" cy="1249065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8" y="1825608"/>
            <a:ext cx="11016705" cy="5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356" y="-280200"/>
            <a:ext cx="8418784" cy="2799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115" y="4073863"/>
            <a:ext cx="6149023" cy="30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0" y="-771815"/>
            <a:ext cx="7111907" cy="3555953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05" y="4024588"/>
            <a:ext cx="5991126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DBC932-7A21-8F3B-CD50-AE19E060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772" y="-1633686"/>
            <a:ext cx="2251296" cy="225129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13688904" y="1404488"/>
            <a:ext cx="6785313" cy="6750249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16111368" y="7547578"/>
            <a:ext cx="1319592" cy="5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658" dirty="0">
                <a:solidFill>
                  <a:srgbClr val="FF0000"/>
                </a:solidFill>
              </a:rPr>
              <a:t>32-Zone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5505B71A-1262-4488-DC78-B86CE67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476" y="-1633686"/>
            <a:ext cx="2251296" cy="22512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CB079A-F7BC-AF03-3E1C-AC55BDEFC03C}"/>
              </a:ext>
            </a:extLst>
          </p:cNvPr>
          <p:cNvGrpSpPr/>
          <p:nvPr/>
        </p:nvGrpSpPr>
        <p:grpSpPr>
          <a:xfrm>
            <a:off x="15284417" y="1404490"/>
            <a:ext cx="5347639" cy="5347639"/>
            <a:chOff x="1153887" y="2551720"/>
            <a:chExt cx="3622001" cy="36220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7BB786-3CF6-2A30-9146-C963019B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72DC0F-E46A-DA8B-7D10-BA57E54B374A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7C4632-CB3B-2B5B-17AE-E36B82BE8A11}"/>
                </a:ext>
              </a:extLst>
            </p:cNvPr>
            <p:cNvSpPr txBox="1"/>
            <p:nvPr/>
          </p:nvSpPr>
          <p:spPr>
            <a:xfrm>
              <a:off x="2836194" y="2888187"/>
              <a:ext cx="1078041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E0164C-A6A1-72CA-DB28-082612B89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3E34EE-6F01-538C-624E-4911DBDA8928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E1F7A8-059F-396E-33DE-2F08CDA26E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73722-759B-2320-9BFD-95DC7690E9B7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C4DFF4-90EB-2CAE-7612-70DC1D20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2316C0-6DFC-3955-DA4F-306B87B24886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4749660"/>
                  </p:ext>
                </p:extLst>
              </p:nvPr>
            </p:nvGraphicFramePr>
            <p:xfrm>
              <a:off x="2044606" y="4032271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4606" y="4032271"/>
                <a:ext cx="2154788" cy="219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026075"/>
                  </p:ext>
                </p:extLst>
              </p:nvPr>
            </p:nvGraphicFramePr>
            <p:xfrm>
              <a:off x="8491929" y="-395755"/>
              <a:ext cx="3701283" cy="37723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01283" cy="377231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563" ay="972747" az="8469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81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1929" y="-395755"/>
                <a:ext cx="3701283" cy="3772314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60850C-2BC1-DBA5-9028-96C611C31851}"/>
              </a:ext>
            </a:extLst>
          </p:cNvPr>
          <p:cNvCxnSpPr>
            <a:cxnSpLocks/>
          </p:cNvCxnSpPr>
          <p:nvPr/>
        </p:nvCxnSpPr>
        <p:spPr>
          <a:xfrm flipV="1">
            <a:off x="3194000" y="1790532"/>
            <a:ext cx="6762363" cy="3391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B94C9A-C3CE-086D-926F-451E54E38D61}"/>
              </a:ext>
            </a:extLst>
          </p:cNvPr>
          <p:cNvCxnSpPr>
            <a:cxnSpLocks/>
          </p:cNvCxnSpPr>
          <p:nvPr/>
        </p:nvCxnSpPr>
        <p:spPr>
          <a:xfrm>
            <a:off x="3178016" y="5192131"/>
            <a:ext cx="5313913" cy="9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Cube outline">
            <a:extLst>
              <a:ext uri="{FF2B5EF4-FFF2-40B4-BE49-F238E27FC236}">
                <a16:creationId xmlns:a16="http://schemas.microsoft.com/office/drawing/2014/main" id="{D58FA8D5-5B46-606B-0A9A-6919BF418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598" y="6495976"/>
            <a:ext cx="1778032" cy="1778032"/>
          </a:xfrm>
          <a:prstGeom prst="rect">
            <a:avLst/>
          </a:prstGeom>
        </p:spPr>
      </p:pic>
      <p:pic>
        <p:nvPicPr>
          <p:cNvPr id="63" name="Graphic 62" descr="Sphere outline">
            <a:extLst>
              <a:ext uri="{FF2B5EF4-FFF2-40B4-BE49-F238E27FC236}">
                <a16:creationId xmlns:a16="http://schemas.microsoft.com/office/drawing/2014/main" id="{6EAA1469-9131-E259-18C9-F1C763A2C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5226" y="6263323"/>
            <a:ext cx="1616458" cy="1616458"/>
          </a:xfrm>
          <a:prstGeom prst="rect">
            <a:avLst/>
          </a:prstGeom>
        </p:spPr>
      </p:pic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806" y="6495708"/>
            <a:ext cx="1616458" cy="16164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797258"/>
                  </p:ext>
                </p:extLst>
              </p:nvPr>
            </p:nvGraphicFramePr>
            <p:xfrm>
              <a:off x="3909235" y="-128614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235" y="-128614"/>
                <a:ext cx="2154788" cy="2192265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6659D7-C860-EF41-69DD-D6589AF80113}"/>
              </a:ext>
            </a:extLst>
          </p:cNvPr>
          <p:cNvCxnSpPr>
            <a:cxnSpLocks/>
          </p:cNvCxnSpPr>
          <p:nvPr/>
        </p:nvCxnSpPr>
        <p:spPr>
          <a:xfrm flipV="1">
            <a:off x="3221233" y="919390"/>
            <a:ext cx="1765396" cy="427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86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13497189" y="3175736"/>
            <a:ext cx="4295175" cy="417196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9468698" y="3312265"/>
            <a:ext cx="3097355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"big",</a:t>
            </a:r>
          </a:p>
          <a:p>
            <a:r>
              <a:rPr lang="en-US" sz="2658" dirty="0"/>
              <a:t>      "shape": "cube",</a:t>
            </a:r>
          </a:p>
          <a:p>
            <a:r>
              <a:rPr lang="en-US" sz="2658" dirty="0"/>
              <a:t>      "material": "",</a:t>
            </a:r>
          </a:p>
          <a:p>
            <a:r>
              <a:rPr lang="en-US" sz="2658" dirty="0"/>
              <a:t>      "x": 1.5,</a:t>
            </a:r>
          </a:p>
          <a:p>
            <a:r>
              <a:rPr lang="en-US" sz="2658" dirty="0"/>
              <a:t>      "y": 0,</a:t>
            </a:r>
          </a:p>
          <a:p>
            <a:r>
              <a:rPr lang="en-US" sz="2658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536495" y="3312264"/>
            <a:ext cx="4104023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"small",</a:t>
            </a:r>
          </a:p>
          <a:p>
            <a:r>
              <a:rPr lang="en-US" sz="2658" dirty="0"/>
              <a:t>    "shape": "sphere",</a:t>
            </a:r>
          </a:p>
          <a:p>
            <a:r>
              <a:rPr lang="en-US" sz="2658" dirty="0"/>
              <a:t>    "material": "orange",</a:t>
            </a:r>
          </a:p>
          <a:p>
            <a:r>
              <a:rPr lang="en-US" sz="2658" dirty="0"/>
              <a:t>    "x": 0,</a:t>
            </a:r>
          </a:p>
          <a:p>
            <a:r>
              <a:rPr lang="en-US" sz="2658" dirty="0"/>
              <a:t>    "y": 0,</a:t>
            </a:r>
          </a:p>
          <a:p>
            <a:r>
              <a:rPr lang="en-US" sz="2658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536495" y="1896980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5536495" y="7484108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1315650" y="5902406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4051225" y="6024533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2608973" y="3558835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5536495" y="6845160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464676" y="4193755"/>
            <a:ext cx="12072856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2.   0.15 1.   0. 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2.   0.15 1.   0.  ]</a:t>
            </a:r>
          </a:p>
          <a:p>
            <a:r>
              <a:rPr lang="en-US" sz="2658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819180" y="2811502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5464675" y="5914862"/>
            <a:ext cx="11884241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0.   0.29 0.6  0.3 ]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0.   0.29 0.6  0.3 ]</a:t>
            </a:r>
          </a:p>
          <a:p>
            <a:r>
              <a:rPr lang="en-US" sz="2658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52" y="-1309524"/>
            <a:ext cx="6700746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5003" y="9345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05151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05152" y="1026607"/>
            <a:ext cx="4181358" cy="437982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207881" y="1045935"/>
            <a:ext cx="4181358" cy="436049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9699910" y="1045935"/>
            <a:ext cx="4181358" cy="436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5001784" y="5954518"/>
            <a:ext cx="459354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[-1.5  -0.15  0.   -0.29  0.3   0.6 ]</a:t>
            </a:r>
          </a:p>
          <a:p>
            <a:r>
              <a:rPr lang="en-US" sz="2658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9699910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14030250" y="1048318"/>
            <a:ext cx="4181358" cy="2955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Devide</a:t>
            </a:r>
            <a:r>
              <a:rPr lang="en-US" sz="2658" dirty="0"/>
              <a:t> Dataset to small pieces</a:t>
            </a:r>
          </a:p>
          <a:p>
            <a:endParaRPr lang="en-US" sz="2658" dirty="0"/>
          </a:p>
          <a:p>
            <a:r>
              <a:rPr lang="en-US" sz="2658" dirty="0"/>
              <a:t>D1, D2, …, </a:t>
            </a:r>
            <a:r>
              <a:rPr lang="en-US" sz="2658" dirty="0" err="1"/>
              <a:t>Dn</a:t>
            </a:r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For each Di</a:t>
            </a:r>
          </a:p>
          <a:p>
            <a:r>
              <a:rPr lang="en-US" sz="2658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10846954" y="-547438"/>
            <a:ext cx="6652613" cy="581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Assumptions: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If one RV occurs more than once in the same image, it is considered only once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Example: Books on the bookshelf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Since each RV in each image is counted at most once, thus </a:t>
            </a:r>
          </a:p>
          <a:p>
            <a:endParaRPr lang="en-US" sz="2658" dirty="0"/>
          </a:p>
          <a:p>
            <a:r>
              <a:rPr lang="en-US" sz="2658" dirty="0"/>
              <a:t>Find similar vectors in 4 images</a:t>
            </a:r>
          </a:p>
          <a:p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Problems:</a:t>
            </a:r>
          </a:p>
          <a:p>
            <a:pPr marL="506249" indent="-506249">
              <a:buAutoNum type="arabicPeriod"/>
            </a:pPr>
            <a:r>
              <a:rPr lang="en-US" sz="2658" dirty="0"/>
              <a:t>Define similarity</a:t>
            </a:r>
          </a:p>
          <a:p>
            <a:pPr marL="506249" indent="-506249">
              <a:buAutoNum type="arabicPeriod"/>
            </a:pPr>
            <a:r>
              <a:rPr lang="en-US" sz="2658" dirty="0"/>
              <a:t>SV might not exist in all images, probability</a:t>
            </a:r>
          </a:p>
          <a:p>
            <a:pPr marL="506249" indent="-506249">
              <a:buAutoNum type="arabicPeriod"/>
            </a:pPr>
            <a:r>
              <a:rPr lang="en-US" sz="2658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6" y="-547439"/>
            <a:ext cx="9694106" cy="78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884515" y="128669"/>
            <a:ext cx="3739792" cy="29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There are three Balls</a:t>
            </a:r>
          </a:p>
          <a:p>
            <a:endParaRPr lang="en-US" sz="2658" dirty="0"/>
          </a:p>
          <a:p>
            <a:r>
              <a:rPr lang="en-US" sz="2658" dirty="0"/>
              <a:t>First has size 0.2.</a:t>
            </a:r>
          </a:p>
          <a:p>
            <a:endParaRPr lang="en-US" sz="2658" dirty="0"/>
          </a:p>
          <a:p>
            <a:r>
              <a:rPr lang="en-US" sz="2658" dirty="0"/>
              <a:t>Second has size 0.3.</a:t>
            </a:r>
          </a:p>
          <a:p>
            <a:endParaRPr lang="en-US" sz="2658" dirty="0"/>
          </a:p>
          <a:p>
            <a:r>
              <a:rPr lang="en-US" sz="2658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5508438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6228232" y="1082932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521561" y="-948817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6039031" y="-97776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11020248" y="-94881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11209450" y="1082929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11386219" y="2467024"/>
            <a:ext cx="68664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12327698" y="1774978"/>
            <a:ext cx="104866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722732" y="6047717"/>
            <a:ext cx="5020497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Important to have both systems</a:t>
            </a:r>
          </a:p>
          <a:p>
            <a:r>
              <a:rPr lang="en-US" sz="2658" dirty="0"/>
              <a:t>First think with intuitive system</a:t>
            </a:r>
          </a:p>
          <a:p>
            <a:r>
              <a:rPr lang="en-US" sz="2658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6239508" y="2467024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10659339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877905" y="-1173843"/>
            <a:ext cx="681295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11762503" y="-802580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877905" y="293563"/>
            <a:ext cx="6180098" cy="704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Cube	Cylinder, Box, shelf, …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Sphere	Ball, Apple, …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Small	small, tiny,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Large	Medium, huge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	Orange, Rose, Gold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Green	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Blue	Purple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Black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White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Position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Front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Behind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8530465" y="-1469990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701183" y="-12096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9953814" y="-11129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0642793" y="71040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8530466" y="168816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0778856" y="31186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0545373" y="187767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8757213" y="306240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11616519" y="2292969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8535522" y="5057350"/>
            <a:ext cx="2854250" cy="298180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10104850" y="536917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0298969" y="690499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8767790" y="590621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1668780" y="5575243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Red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" y="-1437374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75346" y="20319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876198" y="-13314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3077186" y="24547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873348" y="373328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773645" y="692002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-1354959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97099" y="15341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787416" y="3636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351413" y="451438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85361" y="283544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053701" y="64145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2" y="-212110"/>
            <a:ext cx="2846689" cy="284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863622" y="-21210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726358" y="-914097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074" y="43493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2149706" y="-5570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838685" y="12662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734963" y="216857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983353" y="359905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49869" y="235808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961710" y="35428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821016" y="2773377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9731927" y="165715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1455192" y="121123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9784360" y="282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2671194" y="350435"/>
            <a:ext cx="446802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/>
              <a:t>Cube, Big, Green, Left</a:t>
            </a:r>
          </a:p>
          <a:p>
            <a:pPr marL="506249" indent="-506249">
              <a:buAutoNum type="alphaUcPeriod"/>
            </a:pPr>
            <a:r>
              <a:rPr lang="en-US" sz="2658" dirty="0"/>
              <a:t>Sphere, Big, Red, 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sz="265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495372" y="-1560262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10606579" y="-930295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732352" y="5339882"/>
            <a:ext cx="2864527" cy="29818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2076510" y="746174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149706" y="643592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947505" y="6310250"/>
            <a:ext cx="505282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026433" y="3286073"/>
            <a:ext cx="6559105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  <a:p>
            <a:r>
              <a:rPr lang="en-US" sz="2658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9731926" y="4466491"/>
            <a:ext cx="6559105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Left, red 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 + green(2) + front(2)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Front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Front + Green(2)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ED710EBB-1A69-C406-A260-21EB5BB61CCD}"/>
              </a:ext>
            </a:extLst>
          </p:cNvPr>
          <p:cNvSpPr/>
          <p:nvPr/>
        </p:nvSpPr>
        <p:spPr>
          <a:xfrm>
            <a:off x="4166766" y="2475000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F40DAEC-D1DF-6EAE-AB85-44548C1ABD90}"/>
              </a:ext>
            </a:extLst>
          </p:cNvPr>
          <p:cNvSpPr/>
          <p:nvPr/>
        </p:nvSpPr>
        <p:spPr>
          <a:xfrm>
            <a:off x="12513915" y="2531261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8065" y="4993702"/>
            <a:ext cx="1616458" cy="1616458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FBD34C9-27B7-711B-44C7-174201494733}"/>
              </a:ext>
            </a:extLst>
          </p:cNvPr>
          <p:cNvGrpSpPr/>
          <p:nvPr/>
        </p:nvGrpSpPr>
        <p:grpSpPr>
          <a:xfrm>
            <a:off x="14532277" y="8371332"/>
            <a:ext cx="6936771" cy="6993559"/>
            <a:chOff x="6360995" y="1063315"/>
            <a:chExt cx="5040885" cy="4958319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3562F4-E17C-7350-042B-8EE1CA83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031" y1="53125" x2="32031" y2="53125"/>
                          <a14:foregroundMark x1="44219" y1="63906" x2="44219" y2="63906"/>
                          <a14:foregroundMark x1="56250" y1="51094" x2="56250" y2="51094"/>
                          <a14:foregroundMark x1="69219" y1="35625" x2="69219" y2="35625"/>
                          <a14:foregroundMark x1="84531" y1="18281" x2="84531" y2="18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95" y="1063315"/>
              <a:ext cx="5026739" cy="4958319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60850C-2BC1-DBA5-9028-96C611C31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4337786"/>
              <a:ext cx="2830831" cy="57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7DFE-BD0F-02C4-5084-68C030CEA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2110180"/>
              <a:ext cx="1957470" cy="2218496"/>
            </a:xfrm>
            <a:prstGeom prst="straightConnector1">
              <a:avLst/>
            </a:prstGeom>
            <a:ln w="38100">
              <a:solidFill>
                <a:srgbClr val="2A4BD8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/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58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2658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blipFill>
                  <a:blip r:embed="rId6"/>
                  <a:stretch>
                    <a:fillRect l="-50000" r="-44444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E4238-0727-56D9-C926-EF7BDDBAA72B}"/>
                </a:ext>
              </a:extLst>
            </p:cNvPr>
            <p:cNvSpPr/>
            <p:nvPr/>
          </p:nvSpPr>
          <p:spPr>
            <a:xfrm>
              <a:off x="8377103" y="2957924"/>
              <a:ext cx="1830312" cy="1737868"/>
            </a:xfrm>
            <a:prstGeom prst="arc">
              <a:avLst>
                <a:gd name="adj1" fmla="val 17798013"/>
                <a:gd name="adj2" fmla="val 1991615"/>
              </a:avLst>
            </a:prstGeom>
            <a:ln w="19050">
              <a:solidFill>
                <a:srgbClr val="2A4BD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/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0000" b="-518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F416B1-4224-F5E5-8287-294389391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2012" y="3705251"/>
              <a:ext cx="569037" cy="62293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71AB339-226D-2CFF-5C6A-ADEEFC214FB1}"/>
                </a:ext>
              </a:extLst>
            </p:cNvPr>
            <p:cNvSpPr/>
            <p:nvPr/>
          </p:nvSpPr>
          <p:spPr>
            <a:xfrm>
              <a:off x="8256192" y="3826859"/>
              <a:ext cx="632450" cy="644203"/>
            </a:xfrm>
            <a:prstGeom prst="arc">
              <a:avLst>
                <a:gd name="adj1" fmla="val 11980581"/>
                <a:gd name="adj2" fmla="val 2361286"/>
              </a:avLst>
            </a:prstGeom>
            <a:ln w="19050">
              <a:solidFill>
                <a:srgbClr val="C0000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/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blipFill>
                  <a:blip r:embed="rId8"/>
                  <a:stretch>
                    <a:fillRect l="-32258" r="-19355" b="-5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/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blipFill>
                  <a:blip r:embed="rId9"/>
                  <a:stretch>
                    <a:fillRect l="-15854" t="-3704" r="-29268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E62D9-095F-B062-F376-E4D8C47C7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8482" y="4252368"/>
              <a:ext cx="163463" cy="161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/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blipFill>
                  <a:blip r:embed="rId10"/>
                  <a:stretch>
                    <a:fillRect l="-37037" r="-22222" b="-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/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blipFill>
                  <a:blip r:embed="rId11"/>
                  <a:stretch>
                    <a:fillRect l="-16667" t="-3704" r="-30769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/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blipFill>
                  <a:blip r:embed="rId12"/>
                  <a:stretch>
                    <a:fillRect l="-37037" r="-1851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39651E-A897-EFF1-1E62-F47E3EB1E13A}"/>
              </a:ext>
            </a:extLst>
          </p:cNvPr>
          <p:cNvGrpSpPr/>
          <p:nvPr/>
        </p:nvGrpSpPr>
        <p:grpSpPr>
          <a:xfrm>
            <a:off x="-5629311" y="-4528691"/>
            <a:ext cx="5666308" cy="5537753"/>
            <a:chOff x="81583" y="298278"/>
            <a:chExt cx="5666308" cy="55377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308101" y="1340778"/>
              <a:ext cx="4861031" cy="3730609"/>
              <a:chOff x="6379313" y="1358574"/>
              <a:chExt cx="4718105" cy="37407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379313" y="2633203"/>
                <a:ext cx="4718105" cy="1246909"/>
                <a:chOff x="3115652" y="2831323"/>
                <a:chExt cx="4718105" cy="124690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5652" y="3429000"/>
                  <a:ext cx="4718105" cy="0"/>
                </a:xfrm>
                <a:prstGeom prst="line">
                  <a:avLst/>
                </a:prstGeom>
                <a:ln w="28575">
                  <a:solidFill>
                    <a:srgbClr val="2A4BD8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875" y="2831323"/>
                  <a:ext cx="1253386" cy="124690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9603" y="1358574"/>
                <a:ext cx="3760160" cy="374072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4335" y="2018700"/>
                <a:ext cx="2506771" cy="249381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/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blipFill>
                  <a:blip r:embed="rId13"/>
                  <a:stretch>
                    <a:fillRect l="-41667" r="-54167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/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blipFill>
                  <a:blip r:embed="rId14"/>
                  <a:stretch>
                    <a:fillRect l="-36000" r="-48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/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8000" b="-9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/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blipFill>
                  <a:blip r:embed="rId16"/>
                  <a:stretch>
                    <a:fillRect l="-41667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9A76A5-ACB4-D5FB-F119-8A0839AAB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262" y="716753"/>
              <a:ext cx="10810" cy="5119278"/>
            </a:xfrm>
            <a:prstGeom prst="line">
              <a:avLst/>
            </a:prstGeom>
            <a:ln w="28575">
              <a:solidFill>
                <a:srgbClr val="2A4BD8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04C411EB-25B0-4ACE-C682-451114C4A39A}"/>
                </a:ext>
              </a:extLst>
            </p:cNvPr>
            <p:cNvSpPr/>
            <p:nvPr/>
          </p:nvSpPr>
          <p:spPr>
            <a:xfrm>
              <a:off x="81583" y="845520"/>
              <a:ext cx="5095344" cy="4385338"/>
            </a:xfrm>
            <a:prstGeom prst="arc">
              <a:avLst>
                <a:gd name="adj1" fmla="val 16558836"/>
                <a:gd name="adj2" fmla="val 90077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3993B599-0CC9-B73E-FC55-00AC3ED1E302}"/>
                </a:ext>
              </a:extLst>
            </p:cNvPr>
            <p:cNvSpPr/>
            <p:nvPr/>
          </p:nvSpPr>
          <p:spPr>
            <a:xfrm rot="5672237">
              <a:off x="334173" y="650232"/>
              <a:ext cx="4557753" cy="3853846"/>
            </a:xfrm>
            <a:prstGeom prst="arc">
              <a:avLst>
                <a:gd name="adj1" fmla="val 17270557"/>
                <a:gd name="adj2" fmla="val 20920439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A0290B07-42F7-25B1-35BE-CED09CA2964A}"/>
                </a:ext>
              </a:extLst>
            </p:cNvPr>
            <p:cNvSpPr/>
            <p:nvPr/>
          </p:nvSpPr>
          <p:spPr>
            <a:xfrm rot="11086072">
              <a:off x="453679" y="1004855"/>
              <a:ext cx="5294212" cy="4513424"/>
            </a:xfrm>
            <a:prstGeom prst="arc">
              <a:avLst>
                <a:gd name="adj1" fmla="val 16558836"/>
                <a:gd name="adj2" fmla="val 21254368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127334F-39B8-DC4B-B811-ACB07E042378}"/>
                </a:ext>
              </a:extLst>
            </p:cNvPr>
            <p:cNvSpPr/>
            <p:nvPr/>
          </p:nvSpPr>
          <p:spPr>
            <a:xfrm rot="16200000">
              <a:off x="1081821" y="1647084"/>
              <a:ext cx="3518991" cy="3490420"/>
            </a:xfrm>
            <a:prstGeom prst="arc">
              <a:avLst>
                <a:gd name="adj1" fmla="val 16698383"/>
                <a:gd name="adj2" fmla="val 21460210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/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blipFill>
                  <a:blip r:embed="rId17"/>
                  <a:stretch>
                    <a:fillRect l="-40909" r="-50000" b="-8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/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blipFill>
                  <a:blip r:embed="rId18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0529CEA-9E1C-D276-32C6-DF8181D3EBF6}"/>
                </a:ext>
              </a:extLst>
            </p:cNvPr>
            <p:cNvCxnSpPr>
              <a:cxnSpLocks/>
              <a:stCxn id="28" idx="3"/>
              <a:endCxn id="30" idx="3"/>
            </p:cNvCxnSpPr>
            <p:nvPr/>
          </p:nvCxnSpPr>
          <p:spPr>
            <a:xfrm flipH="1">
              <a:off x="1432101" y="3266641"/>
              <a:ext cx="1308983" cy="12584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E5014B-56D6-8923-EE6F-7DD4672287A7}"/>
                </a:ext>
              </a:extLst>
            </p:cNvPr>
            <p:cNvCxnSpPr>
              <a:cxnSpLocks/>
              <a:stCxn id="28" idx="1"/>
              <a:endCxn id="32" idx="1"/>
            </p:cNvCxnSpPr>
            <p:nvPr/>
          </p:nvCxnSpPr>
          <p:spPr>
            <a:xfrm flipH="1" flipV="1">
              <a:off x="1896947" y="2363343"/>
              <a:ext cx="844137" cy="78605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D5E9375-2806-E890-442C-F4B74C6AB006}"/>
                </a:ext>
              </a:extLst>
            </p:cNvPr>
            <p:cNvCxnSpPr>
              <a:cxnSpLocks/>
              <a:stCxn id="28" idx="7"/>
              <a:endCxn id="9" idx="7"/>
            </p:cNvCxnSpPr>
            <p:nvPr/>
          </p:nvCxnSpPr>
          <p:spPr>
            <a:xfrm flipV="1">
              <a:off x="2862206" y="2794070"/>
              <a:ext cx="393621" cy="35532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/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blipFill>
                  <a:blip r:embed="rId19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92793E8-E23C-883B-542E-FC91B0F7287A}"/>
                </a:ext>
              </a:extLst>
            </p:cNvPr>
            <p:cNvSpPr/>
            <p:nvPr/>
          </p:nvSpPr>
          <p:spPr>
            <a:xfrm>
              <a:off x="3210388" y="2349254"/>
              <a:ext cx="382436" cy="3852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/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blipFill>
                  <a:blip r:embed="rId20"/>
                  <a:stretch>
                    <a:fillRect l="-19697" t="-4762" r="-60606" b="-10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8A2084-6E81-309C-CA6F-77CB9024EE2B}"/>
                </a:ext>
              </a:extLst>
            </p:cNvPr>
            <p:cNvSpPr/>
            <p:nvPr/>
          </p:nvSpPr>
          <p:spPr>
            <a:xfrm>
              <a:off x="2605859" y="3018872"/>
              <a:ext cx="382436" cy="3852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12A35-72C3-CF97-29F3-3FF2F6EE312D}"/>
                </a:ext>
              </a:extLst>
            </p:cNvPr>
            <p:cNvSpPr txBox="1"/>
            <p:nvPr/>
          </p:nvSpPr>
          <p:spPr>
            <a:xfrm>
              <a:off x="2859944" y="3389674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65318-BAE6-1D54-62BF-AD46DE698828}"/>
                </a:ext>
              </a:extLst>
            </p:cNvPr>
            <p:cNvSpPr txBox="1"/>
            <p:nvPr/>
          </p:nvSpPr>
          <p:spPr>
            <a:xfrm>
              <a:off x="3584186" y="2564706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/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solidFill>
                <a:srgbClr val="00B0F0">
                  <a:alpha val="48521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Ne-Pred.	 	Conf. 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	0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1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0 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blipFill>
                <a:blip r:embed="rId21"/>
                <a:stretch>
                  <a:fillRect l="-1869" t="-2083" r="-4206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F3A599-6AE5-6401-C03C-F8047CC617AD}"/>
              </a:ext>
            </a:extLst>
          </p:cNvPr>
          <p:cNvCxnSpPr>
            <a:cxnSpLocks/>
          </p:cNvCxnSpPr>
          <p:nvPr/>
        </p:nvCxnSpPr>
        <p:spPr>
          <a:xfrm>
            <a:off x="9766760" y="8778010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E503C4-6B9E-ADA9-F842-317FB491B563}"/>
              </a:ext>
            </a:extLst>
          </p:cNvPr>
          <p:cNvSpPr txBox="1"/>
          <p:nvPr/>
        </p:nvSpPr>
        <p:spPr>
          <a:xfrm>
            <a:off x="9717815" y="8393763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FBF9A-F4D2-94D7-3D5A-5B847368C946}"/>
              </a:ext>
            </a:extLst>
          </p:cNvPr>
          <p:cNvSpPr/>
          <p:nvPr/>
        </p:nvSpPr>
        <p:spPr>
          <a:xfrm>
            <a:off x="9023057" y="8479156"/>
            <a:ext cx="671707" cy="7646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/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0.98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blipFill>
                <a:blip r:embed="rId22"/>
                <a:stretch>
                  <a:fillRect l="-2312" t="-6452" r="-173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DAE628B-D009-96CC-3899-7ECDB99A427E}"/>
              </a:ext>
            </a:extLst>
          </p:cNvPr>
          <p:cNvSpPr/>
          <p:nvPr/>
        </p:nvSpPr>
        <p:spPr>
          <a:xfrm>
            <a:off x="9044591" y="9799148"/>
            <a:ext cx="697402" cy="935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00F1C5-14F0-1004-C179-02027BD1BFCD}"/>
              </a:ext>
            </a:extLst>
          </p:cNvPr>
          <p:cNvCxnSpPr>
            <a:cxnSpLocks/>
          </p:cNvCxnSpPr>
          <p:nvPr/>
        </p:nvCxnSpPr>
        <p:spPr>
          <a:xfrm>
            <a:off x="9744967" y="10275067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A2C48E-5890-FDFA-2098-CD48E489737C}"/>
              </a:ext>
            </a:extLst>
          </p:cNvPr>
          <p:cNvSpPr txBox="1"/>
          <p:nvPr/>
        </p:nvSpPr>
        <p:spPr>
          <a:xfrm>
            <a:off x="9694764" y="9867295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/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phi(A,B,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0.97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blipFill>
                <a:blip r:embed="rId23"/>
                <a:stretch>
                  <a:fillRect l="-1734" t="-6667" r="-173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3B65921-0F6A-399F-8075-ED9F2B020605}"/>
              </a:ext>
            </a:extLst>
          </p:cNvPr>
          <p:cNvSpPr txBox="1"/>
          <p:nvPr/>
        </p:nvSpPr>
        <p:spPr>
          <a:xfrm>
            <a:off x="10030635" y="-5247905"/>
            <a:ext cx="2975395" cy="646331"/>
          </a:xfrm>
          <a:prstGeom prst="rect">
            <a:avLst/>
          </a:prstGeom>
          <a:solidFill>
            <a:srgbClr val="92D050">
              <a:alpha val="48521"/>
            </a:srgbClr>
          </a:solidFill>
        </p:spPr>
        <p:txBody>
          <a:bodyPr wrap="square">
            <a:spAutoFit/>
          </a:bodyPr>
          <a:lstStyle/>
          <a:p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A: [..., 0.4,0.6, ...]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B: </a:t>
            </a:r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[..., 0.6,0.3, ...]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29-DA99-E671-538F-1BDA3634C4C5}"/>
              </a:ext>
            </a:extLst>
          </p:cNvPr>
          <p:cNvSpPr txBox="1"/>
          <p:nvPr/>
        </p:nvSpPr>
        <p:spPr>
          <a:xfrm>
            <a:off x="10440320" y="-3429799"/>
            <a:ext cx="2198339" cy="646331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Perception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Predictions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5BA8E-B852-D81C-4DEE-79A8E2418637}"/>
              </a:ext>
            </a:extLst>
          </p:cNvPr>
          <p:cNvCxnSpPr>
            <a:cxnSpLocks/>
          </p:cNvCxnSpPr>
          <p:nvPr/>
        </p:nvCxnSpPr>
        <p:spPr>
          <a:xfrm>
            <a:off x="2150749" y="8443219"/>
            <a:ext cx="476564" cy="59250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15D6C0-E819-F444-5800-FDFD0B2DC585}"/>
              </a:ext>
            </a:extLst>
          </p:cNvPr>
          <p:cNvGrpSpPr/>
          <p:nvPr/>
        </p:nvGrpSpPr>
        <p:grpSpPr>
          <a:xfrm>
            <a:off x="5416252" y="-6211085"/>
            <a:ext cx="3041915" cy="3748609"/>
            <a:chOff x="545585" y="1356098"/>
            <a:chExt cx="3041915" cy="37486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60D3F5-3480-142F-B8F7-5E51054CEB83}"/>
                </a:ext>
              </a:extLst>
            </p:cNvPr>
            <p:cNvGrpSpPr/>
            <p:nvPr/>
          </p:nvGrpSpPr>
          <p:grpSpPr>
            <a:xfrm>
              <a:off x="545585" y="1623886"/>
              <a:ext cx="3041915" cy="3154591"/>
              <a:chOff x="790287" y="1462067"/>
              <a:chExt cx="3041915" cy="315459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7B32EA3-6557-2CB4-B61E-32A8117DB490}"/>
                  </a:ext>
                </a:extLst>
              </p:cNvPr>
              <p:cNvGrpSpPr/>
              <p:nvPr/>
            </p:nvGrpSpPr>
            <p:grpSpPr>
              <a:xfrm>
                <a:off x="1085587" y="1811851"/>
                <a:ext cx="2713205" cy="2713311"/>
                <a:chOff x="1076664" y="2176531"/>
                <a:chExt cx="2713205" cy="27133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8987E58-9C94-620F-E1F5-6075F569D705}"/>
                    </a:ext>
                  </a:extLst>
                </p:cNvPr>
                <p:cNvSpPr txBox="1"/>
                <p:nvPr/>
              </p:nvSpPr>
              <p:spPr>
                <a:xfrm>
                  <a:off x="1076664" y="2176531"/>
                  <a:ext cx="2713205" cy="271331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48521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endPara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4390E1F-99E1-2069-110B-2C2FC1EF12DE}"/>
                    </a:ext>
                  </a:extLst>
                </p:cNvPr>
                <p:cNvSpPr/>
                <p:nvPr/>
              </p:nvSpPr>
              <p:spPr>
                <a:xfrm>
                  <a:off x="1884986" y="3423332"/>
                  <a:ext cx="382436" cy="38528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8F11619-3E56-40F0-3C64-E17166217021}"/>
                    </a:ext>
                  </a:extLst>
                </p:cNvPr>
                <p:cNvSpPr/>
                <p:nvPr/>
              </p:nvSpPr>
              <p:spPr>
                <a:xfrm>
                  <a:off x="2527800" y="2856067"/>
                  <a:ext cx="382436" cy="38528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93B1A94-49E9-C416-48B2-BC22B6777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371" y="1780548"/>
                <a:ext cx="2730792" cy="249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DB7BDA0-9767-99BC-A9BA-EB3506C74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791" y="1784548"/>
                <a:ext cx="11705" cy="27736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B0A757-7A1D-3708-0745-31473C880F9E}"/>
                  </a:ext>
                </a:extLst>
              </p:cNvPr>
              <p:cNvSpPr txBox="1"/>
              <p:nvPr/>
            </p:nvSpPr>
            <p:spPr>
              <a:xfrm>
                <a:off x="3580210" y="1462067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x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924D22-719B-C545-727A-591FD254AFF8}"/>
                  </a:ext>
                </a:extLst>
              </p:cNvPr>
              <p:cNvSpPr txBox="1"/>
              <p:nvPr/>
            </p:nvSpPr>
            <p:spPr>
              <a:xfrm>
                <a:off x="823560" y="161500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005A94-5569-281B-8A19-451BAD965530}"/>
                  </a:ext>
                </a:extLst>
              </p:cNvPr>
              <p:cNvSpPr txBox="1"/>
              <p:nvPr/>
            </p:nvSpPr>
            <p:spPr>
              <a:xfrm>
                <a:off x="790287" y="4339659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B82ABBC-E7FF-BD1E-70AA-323BC5589217}"/>
                  </a:ext>
                </a:extLst>
              </p:cNvPr>
              <p:cNvSpPr txBox="1"/>
              <p:nvPr/>
            </p:nvSpPr>
            <p:spPr>
              <a:xfrm>
                <a:off x="2032610" y="3492457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(0.4, 0.6)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01EC59-0F15-B8A4-1998-D826A1DA14ED}"/>
                  </a:ext>
                </a:extLst>
              </p:cNvPr>
              <p:cNvSpPr txBox="1"/>
              <p:nvPr/>
            </p:nvSpPr>
            <p:spPr>
              <a:xfrm>
                <a:off x="2948615" y="2651943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(0.6, 0.3)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A0AF353-05F7-A5F9-9448-BC3DB15517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920" y="1963068"/>
              <a:ext cx="2701500" cy="2714173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CA3420-2C63-F346-FB85-9FCE3D92BE8B}"/>
                </a:ext>
              </a:extLst>
            </p:cNvPr>
            <p:cNvSpPr txBox="1"/>
            <p:nvPr/>
          </p:nvSpPr>
          <p:spPr>
            <a:xfrm>
              <a:off x="2338806" y="301364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B0E08D6B-E139-C6D6-6DF7-9BFA1D1D1F9A}"/>
                </a:ext>
              </a:extLst>
            </p:cNvPr>
            <p:cNvSpPr/>
            <p:nvPr/>
          </p:nvSpPr>
          <p:spPr>
            <a:xfrm rot="8103605">
              <a:off x="2167157" y="1356098"/>
              <a:ext cx="203013" cy="3748609"/>
            </a:xfrm>
            <a:prstGeom prst="leftBr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C3D315-594D-C79E-549C-6DA115B31F2C}"/>
                </a:ext>
              </a:extLst>
            </p:cNvPr>
            <p:cNvSpPr txBox="1"/>
            <p:nvPr/>
          </p:nvSpPr>
          <p:spPr>
            <a:xfrm>
              <a:off x="1540830" y="3678217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DBB55-D57D-FC7A-343A-FB68B83FE346}"/>
                </a:ext>
              </a:extLst>
            </p:cNvPr>
            <p:cNvSpPr txBox="1"/>
            <p:nvPr/>
          </p:nvSpPr>
          <p:spPr>
            <a:xfrm>
              <a:off x="2615953" y="3043782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0B4BD39-CEE0-4935-7C9A-792804575C19}"/>
              </a:ext>
            </a:extLst>
          </p:cNvPr>
          <p:cNvSpPr txBox="1"/>
          <p:nvPr/>
        </p:nvSpPr>
        <p:spPr>
          <a:xfrm>
            <a:off x="7262811" y="-3442821"/>
            <a:ext cx="2198339" cy="369332"/>
          </a:xfrm>
          <a:prstGeom prst="rect">
            <a:avLst/>
          </a:prstGeom>
          <a:solidFill>
            <a:schemeClr val="bg1">
              <a:lumMod val="65000"/>
              <a:alpha val="4852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27F2A-0178-B156-64FC-48CC12BA4D65}"/>
              </a:ext>
            </a:extLst>
          </p:cNvPr>
          <p:cNvSpPr txBox="1"/>
          <p:nvPr/>
        </p:nvSpPr>
        <p:spPr>
          <a:xfrm>
            <a:off x="13822401" y="-3408599"/>
            <a:ext cx="2198339" cy="369332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CB8409-B750-5592-075F-00D6B5618D8F}"/>
              </a:ext>
            </a:extLst>
          </p:cNvPr>
          <p:cNvCxnSpPr>
            <a:cxnSpLocks/>
          </p:cNvCxnSpPr>
          <p:nvPr/>
        </p:nvCxnSpPr>
        <p:spPr>
          <a:xfrm flipV="1">
            <a:off x="1709063" y="3523307"/>
            <a:ext cx="5865517" cy="702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A173EA-B6C5-DD11-08C3-F066F38C637C}"/>
              </a:ext>
            </a:extLst>
          </p:cNvPr>
          <p:cNvCxnSpPr>
            <a:cxnSpLocks/>
          </p:cNvCxnSpPr>
          <p:nvPr/>
        </p:nvCxnSpPr>
        <p:spPr>
          <a:xfrm flipH="1" flipV="1">
            <a:off x="4486769" y="903526"/>
            <a:ext cx="39928" cy="57066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/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blipFill>
                <a:blip r:embed="rId24"/>
                <a:stretch>
                  <a:fillRect l="-384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/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blipFill>
                <a:blip r:embed="rId25"/>
                <a:stretch>
                  <a:fillRect l="-40625" r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/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blipFill>
                <a:blip r:embed="rId26"/>
                <a:stretch>
                  <a:fillRect l="-377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/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blipFill>
                <a:blip r:embed="rId27"/>
                <a:stretch>
                  <a:fillRect l="-392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/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blipFill>
                <a:blip r:embed="rId28"/>
                <a:stretch>
                  <a:fillRect l="-38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/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blipFill>
                <a:blip r:embed="rId29"/>
                <a:stretch>
                  <a:fillRect l="-576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7D2C5865-3F6A-8379-F430-0432BAD846AF}"/>
              </a:ext>
            </a:extLst>
          </p:cNvPr>
          <p:cNvSpPr>
            <a:spLocks/>
          </p:cNvSpPr>
          <p:nvPr/>
        </p:nvSpPr>
        <p:spPr>
          <a:xfrm>
            <a:off x="12389574" y="2935584"/>
            <a:ext cx="1080000" cy="10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/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blipFill>
                <a:blip r:embed="rId30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AC55377B-72B7-B457-E035-6BD167AA16D0}"/>
              </a:ext>
            </a:extLst>
          </p:cNvPr>
          <p:cNvSpPr/>
          <p:nvPr/>
        </p:nvSpPr>
        <p:spPr>
          <a:xfrm>
            <a:off x="12809011" y="3352853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AA58BA-A5F9-90D9-65AA-B3AD49BF0108}"/>
              </a:ext>
            </a:extLst>
          </p:cNvPr>
          <p:cNvCxnSpPr>
            <a:cxnSpLocks/>
          </p:cNvCxnSpPr>
          <p:nvPr/>
        </p:nvCxnSpPr>
        <p:spPr>
          <a:xfrm flipV="1">
            <a:off x="2364291" y="1090214"/>
            <a:ext cx="4687046" cy="46775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82E33E-FCF3-CC2C-4D1E-9AD667BDBA8E}"/>
              </a:ext>
            </a:extLst>
          </p:cNvPr>
          <p:cNvCxnSpPr>
            <a:cxnSpLocks/>
          </p:cNvCxnSpPr>
          <p:nvPr/>
        </p:nvCxnSpPr>
        <p:spPr>
          <a:xfrm>
            <a:off x="1867199" y="1090214"/>
            <a:ext cx="5342274" cy="49328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/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blipFill>
                <a:blip r:embed="rId31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/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blipFill>
                <a:blip r:embed="rId32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F1D050E0-DCDE-285B-8C21-94C816517FC9}"/>
              </a:ext>
            </a:extLst>
          </p:cNvPr>
          <p:cNvSpPr/>
          <p:nvPr/>
        </p:nvSpPr>
        <p:spPr>
          <a:xfrm>
            <a:off x="11304287" y="1863215"/>
            <a:ext cx="3240000" cy="324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DA1091A-B7E6-8C33-E905-2F3B944BC736}"/>
              </a:ext>
            </a:extLst>
          </p:cNvPr>
          <p:cNvSpPr/>
          <p:nvPr/>
        </p:nvSpPr>
        <p:spPr>
          <a:xfrm>
            <a:off x="11831406" y="2395584"/>
            <a:ext cx="2160000" cy="21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/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blipFill>
                <a:blip r:embed="rId3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/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blipFill>
                <a:blip r:embed="rId3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C58B905-D729-E0F4-4DC2-1B906D4B67E5}"/>
              </a:ext>
            </a:extLst>
          </p:cNvPr>
          <p:cNvSpPr/>
          <p:nvPr/>
        </p:nvSpPr>
        <p:spPr>
          <a:xfrm>
            <a:off x="14076223" y="3137608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D4C1832-F312-F286-C5EA-1D43CB0F5E67}"/>
              </a:ext>
            </a:extLst>
          </p:cNvPr>
          <p:cNvSpPr/>
          <p:nvPr/>
        </p:nvSpPr>
        <p:spPr>
          <a:xfrm>
            <a:off x="5523284" y="2963204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7ED94-F51C-B4E8-5574-82CB6F8895F9}"/>
              </a:ext>
            </a:extLst>
          </p:cNvPr>
          <p:cNvSpPr/>
          <p:nvPr/>
        </p:nvSpPr>
        <p:spPr>
          <a:xfrm>
            <a:off x="4412945" y="3456431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A850952-D057-98C4-816D-B8954CD34550}"/>
              </a:ext>
            </a:extLst>
          </p:cNvPr>
          <p:cNvSpPr/>
          <p:nvPr/>
        </p:nvSpPr>
        <p:spPr>
          <a:xfrm>
            <a:off x="10764287" y="1363307"/>
            <a:ext cx="4320000" cy="432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/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blipFill>
                <a:blip r:embed="rId3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3CEDBBD-567B-6D6D-1519-38654C47896C}"/>
              </a:ext>
            </a:extLst>
          </p:cNvPr>
          <p:cNvCxnSpPr>
            <a:cxnSpLocks/>
            <a:stCxn id="155" idx="2"/>
            <a:endCxn id="82" idx="2"/>
          </p:cNvCxnSpPr>
          <p:nvPr/>
        </p:nvCxnSpPr>
        <p:spPr>
          <a:xfrm flipV="1">
            <a:off x="10244098" y="3475585"/>
            <a:ext cx="2564913" cy="103577"/>
          </a:xfrm>
          <a:prstGeom prst="line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/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blipFill>
                <a:blip r:embed="rId3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/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blipFill>
                <a:blip r:embed="rId37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>
            <a:extLst>
              <a:ext uri="{FF2B5EF4-FFF2-40B4-BE49-F238E27FC236}">
                <a16:creationId xmlns:a16="http://schemas.microsoft.com/office/drawing/2014/main" id="{6DB0A957-945F-592D-EDDE-50FFCCD8CDEC}"/>
              </a:ext>
            </a:extLst>
          </p:cNvPr>
          <p:cNvSpPr/>
          <p:nvPr/>
        </p:nvSpPr>
        <p:spPr>
          <a:xfrm>
            <a:off x="10244098" y="879162"/>
            <a:ext cx="5400000" cy="540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/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/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blipFill>
                <a:blip r:embed="rId39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56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4885230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7879926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5603169" y="678688"/>
            <a:ext cx="2037834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10396771" y="678688"/>
            <a:ext cx="203783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7641003" y="6053368"/>
            <a:ext cx="2916408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9000331" y="2207692"/>
            <a:ext cx="0" cy="356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1670229"/>
            <a:ext cx="5489696" cy="25656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216772"/>
            <a:ext cx="15525571" cy="7995359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4892520" y="470073"/>
            <a:ext cx="1979227" cy="1905328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9579862" y="384685"/>
            <a:ext cx="1979227" cy="1905328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4929091" y="473304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9559854" y="384684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4892516" y="517758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9533665" y="468913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2" y="-1080241"/>
            <a:ext cx="12588941" cy="1328008"/>
          </a:xfrm>
        </p:spPr>
        <p:txBody>
          <a:bodyPr>
            <a:normAutofit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1192926" y="6678767"/>
            <a:ext cx="11219051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The RL based model predicate the reward in each state and make actions. But it can not explain the reason of making this action in higher level.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407028" y="315635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734622" y="1992675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495427" y="1313128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699470" y="310550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6977591" y="210385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10560416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11155326" y="1831211"/>
            <a:ext cx="151419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1869283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4225336" y="3137646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7975151" y="3106981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7013081" y="1393587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10428479" y="1437774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11775785" y="1452786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6089100" y="-610045"/>
            <a:ext cx="444969" cy="9224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4055950" y="4348533"/>
            <a:ext cx="581293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1422723" y="981102"/>
            <a:ext cx="1979227" cy="1905328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4910335" y="996750"/>
            <a:ext cx="1979227" cy="1905328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8339700" y="1081849"/>
            <a:ext cx="1979227" cy="1963705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13289976" y="1021656"/>
            <a:ext cx="1979227" cy="1905328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9" y="-1218300"/>
            <a:ext cx="15999780" cy="1394975"/>
          </a:xfrm>
        </p:spPr>
        <p:txBody>
          <a:bodyPr>
            <a:normAutofit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406773" y="6369289"/>
            <a:ext cx="12791400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Predict the final state first, then extracts the actions from initial and final states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Knowing a higher-level plan before doing the actions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KG is updatable for new scenarios and can be lightweight.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344778" y="3485936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509613" y="2233772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193149" y="1558566"/>
            <a:ext cx="139542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017303" y="312876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8636659" y="2487282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5324003" y="2579566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5926101" y="2297228"/>
            <a:ext cx="212090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12017624" y="1880585"/>
            <a:ext cx="8829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10008324" y="19412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11905770" y="253113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4324866" y="4647413"/>
            <a:ext cx="394418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944110" y="1113598"/>
            <a:ext cx="1979227" cy="1905328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13232003" y="1561226"/>
            <a:ext cx="1979227" cy="1905328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5557727" y="336984"/>
            <a:ext cx="1979227" cy="1905328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6480764" y="2422839"/>
            <a:ext cx="1979227" cy="1905328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4328211" y="2402618"/>
            <a:ext cx="1979227" cy="1905328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ol table, table&#10;&#10;Description automatically generated">
            <a:extLst>
              <a:ext uri="{FF2B5EF4-FFF2-40B4-BE49-F238E27FC236}">
                <a16:creationId xmlns:a16="http://schemas.microsoft.com/office/drawing/2014/main" id="{7B6FD62E-7046-4AED-43AA-518D261A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" y="377432"/>
            <a:ext cx="2929997" cy="292999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67FFC-969B-F3D7-BBA2-48FF04D39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9" y="377431"/>
            <a:ext cx="2929998" cy="29299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BB9862-3421-01E5-D003-D9BB652FB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5" y="3460532"/>
            <a:ext cx="2929999" cy="292999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0F04E-8BC8-09BB-C7DF-E76491462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" y="3460533"/>
            <a:ext cx="2929998" cy="292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NeSy-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135005" marR="135005" marT="67503" marB="67503" anchor="ctr">
                        <a:blipFill>
                          <a:blip r:embed="rId6"/>
                          <a:stretch>
                            <a:fillRect l="-388701" t="-1695" r="-565" b="-622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A6D0C6C-5F42-1951-DDB4-CC729B7D0DA7}"/>
              </a:ext>
            </a:extLst>
          </p:cNvPr>
          <p:cNvSpPr/>
          <p:nvPr/>
        </p:nvSpPr>
        <p:spPr>
          <a:xfrm>
            <a:off x="341048" y="34951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5D4FA-7750-0C4B-B871-41838CE9A2D1}"/>
              </a:ext>
            </a:extLst>
          </p:cNvPr>
          <p:cNvSpPr/>
          <p:nvPr/>
        </p:nvSpPr>
        <p:spPr>
          <a:xfrm>
            <a:off x="3518787" y="32516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F9586-3E03-391B-BBF1-EF18734EBD2B}"/>
              </a:ext>
            </a:extLst>
          </p:cNvPr>
          <p:cNvSpPr/>
          <p:nvPr/>
        </p:nvSpPr>
        <p:spPr>
          <a:xfrm>
            <a:off x="341042" y="3442883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45FCC-53F4-F5F0-7CEE-E4F60B4F57F0}"/>
              </a:ext>
            </a:extLst>
          </p:cNvPr>
          <p:cNvSpPr/>
          <p:nvPr/>
        </p:nvSpPr>
        <p:spPr>
          <a:xfrm>
            <a:off x="3518787" y="3432092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54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40" y="-950960"/>
            <a:ext cx="15525571" cy="1035519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454" y="171480"/>
            <a:ext cx="8032927" cy="6424455"/>
          </a:xfrm>
        </p:spPr>
        <p:txBody>
          <a:bodyPr>
            <a:normAutofit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4990897" y="6307479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7347242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2293361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4880757" y="7287272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7695212" y="6049369"/>
            <a:ext cx="1756397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355643" y="6463644"/>
            <a:ext cx="1476190" cy="1453692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2425142" y="6255381"/>
            <a:ext cx="2200649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56282" y="2344980"/>
            <a:ext cx="1808340" cy="178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2599758" y="459940"/>
            <a:ext cx="1785033" cy="1781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2614731" y="2346780"/>
            <a:ext cx="1785033" cy="1781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2644678" y="4263619"/>
            <a:ext cx="1755086" cy="17819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4880756" y="1385780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4880756" y="3251171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4757571" y="5152854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6276475" y="2716671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6258933" y="4452814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6276473" y="7517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8591226" y="3335693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8591226" y="2790400"/>
            <a:ext cx="86038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8259018" y="459940"/>
            <a:ext cx="1785033" cy="17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-849579"/>
            <a:ext cx="8623981" cy="1216629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1448268" y="1549611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340321" y="2072410"/>
            <a:ext cx="1281618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/>
              <a:t>Images</a:t>
            </a:r>
            <a:endParaRPr lang="en-US" sz="2362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3850639" y="1904008"/>
            <a:ext cx="1154798" cy="851559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9290822" y="1202505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13243952" y="1140579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5480539" y="1093934"/>
            <a:ext cx="17165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9193353" y="2498190"/>
            <a:ext cx="2243583" cy="64459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8170734" y="-6095669"/>
            <a:ext cx="978474" cy="15357680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7315384" y="4112484"/>
            <a:ext cx="2616593" cy="63341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5484293" y="2471998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10909352" y="7518783"/>
            <a:ext cx="2608918" cy="38596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8025021" y="7384642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13753851" y="4166565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10934959" y="4118436"/>
            <a:ext cx="2441961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5572189" y="5901341"/>
            <a:ext cx="2076687" cy="5197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4915712" y="1552125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7190977" y="2088799"/>
            <a:ext cx="16611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11746825" y="1413226"/>
            <a:ext cx="1315123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13162122" y="1954462"/>
            <a:ext cx="2117140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7229613" y="5755179"/>
            <a:ext cx="1752010" cy="54528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12798020" y="5849295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10143336" y="5220948"/>
            <a:ext cx="1494125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11302052" y="6722458"/>
            <a:ext cx="498682" cy="6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10102850" y="7621364"/>
            <a:ext cx="510240" cy="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9044278" y="6731584"/>
            <a:ext cx="866234" cy="65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11732304" y="6043869"/>
            <a:ext cx="896049" cy="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10073592" y="4295916"/>
            <a:ext cx="767574" cy="2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9243801" y="4622038"/>
            <a:ext cx="970709" cy="67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4830374" y="6079352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13160516" y="4345016"/>
            <a:ext cx="486276" cy="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11846275" y="4738957"/>
            <a:ext cx="1907578" cy="64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7032852" y="3847814"/>
            <a:ext cx="10616025" cy="446308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9102985" y="6005779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11917966" y="2663639"/>
            <a:ext cx="845795" cy="2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74708" y="1366581"/>
            <a:ext cx="605831" cy="3066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13917774" y="367049"/>
            <a:ext cx="0" cy="61415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13287853" y="32814"/>
            <a:ext cx="2127071" cy="288568"/>
          </a:xfrm>
          <a:prstGeom prst="rect">
            <a:avLst/>
          </a:prstGeom>
        </p:spPr>
        <p:txBody>
          <a:bodyPr vert="horz" lIns="135005" tIns="67503" rIns="135005" bIns="6750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094603"/>
            <a:ext cx="15525571" cy="1957104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24" y="978218"/>
            <a:ext cx="15525571" cy="6424455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14" y="1760643"/>
            <a:ext cx="6325636" cy="1609383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" y="216774"/>
            <a:ext cx="9871725" cy="6424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10047099" y="2347281"/>
            <a:ext cx="7778190" cy="454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b="1" dirty="0"/>
              <a:t>Learning Algorithm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Find appropriate filter expressions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value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between min and max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Then combining filters from more complex situations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Conjunctions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Disjunctions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Scoring the filters by positive and negative examples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Iterate the searching for several times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Generate human readable places</a:t>
            </a:r>
          </a:p>
          <a:p>
            <a:endParaRPr lang="en-US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Discussion: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Color is the only discrete property. Think about object name?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Tx/>
                  <a:buChar char="-"/>
                </a:pPr>
                <a:r>
                  <a:rPr lang="en-US" sz="2068" b="1" dirty="0"/>
                  <a:t>Language</a:t>
                </a:r>
              </a:p>
              <a:p>
                <a:pPr marL="421874" indent="-421874">
                  <a:buFontTx/>
                  <a:buChar char="-"/>
                </a:pPr>
                <a:r>
                  <a:rPr lang="en-US" sz="2068" dirty="0"/>
                  <a:t>Object Properties that considered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Discrete property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Color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Continues properties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2068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68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blipFill>
                <a:blip r:embed="rId3"/>
                <a:stretch>
                  <a:fillRect l="-839" t="-3165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1188044" y="6389584"/>
            <a:ext cx="15710353" cy="1145483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248" dirty="0">
                <a:solidFill>
                  <a:schemeClr val="tx2"/>
                </a:solidFill>
              </a:rPr>
              <a:t>Paper: Synthetically Trained Neural Networks for Learning Human-Readable Plans from Real-World Demonstrations  (2018 ICRA)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-355687"/>
            <a:ext cx="15585079" cy="40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1" y="93014"/>
            <a:ext cx="10296253" cy="5469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10272988" y="216772"/>
            <a:ext cx="7552302" cy="29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Only use nouns describing the object’s class and leave including visual characteristics for future work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Extract ‘</a:t>
            </a:r>
            <a:r>
              <a:rPr lang="en-US" sz="2068" b="1" dirty="0"/>
              <a:t>apple</a:t>
            </a:r>
            <a:r>
              <a:rPr lang="en-US" sz="2068" dirty="0"/>
              <a:t>’ from ‘</a:t>
            </a:r>
            <a:r>
              <a:rPr lang="en-US" sz="2068" b="1" dirty="0"/>
              <a:t>a red apple on a wooden table</a:t>
            </a:r>
            <a:r>
              <a:rPr lang="en-US" sz="2068" dirty="0"/>
              <a:t>’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Personal Preferences 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New scenes are generated by general models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no</a:t>
            </a:r>
            <a:r>
              <a:rPr lang="de-DE" altLang="zh-CN" sz="2068" dirty="0"/>
              <a:t> </a:t>
            </a:r>
            <a:r>
              <a:rPr lang="en-US" altLang="zh-CN" sz="2068" dirty="0" err="1"/>
              <a:t>customrized</a:t>
            </a:r>
            <a:r>
              <a:rPr lang="en-US" altLang="zh-CN" sz="2068" dirty="0"/>
              <a:t> result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It does not learn from user</a:t>
            </a:r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CFD2D0D-E827-3BB0-9AD3-1775193C19EB}"/>
              </a:ext>
            </a:extLst>
          </p:cNvPr>
          <p:cNvSpPr/>
          <p:nvPr/>
        </p:nvSpPr>
        <p:spPr>
          <a:xfrm>
            <a:off x="1463495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7C4AA3-286C-4777-9513-220F6BE0FB74}"/>
              </a:ext>
            </a:extLst>
          </p:cNvPr>
          <p:cNvSpPr/>
          <p:nvPr/>
        </p:nvSpPr>
        <p:spPr>
          <a:xfrm>
            <a:off x="133298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002C5-549E-5EB5-1805-EDC9DD2AB45E}"/>
              </a:ext>
            </a:extLst>
          </p:cNvPr>
          <p:cNvSpPr/>
          <p:nvPr/>
        </p:nvSpPr>
        <p:spPr>
          <a:xfrm>
            <a:off x="1751970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00CAE-7397-1E23-10D9-13E8AB87BC55}"/>
              </a:ext>
            </a:extLst>
          </p:cNvPr>
          <p:cNvSpPr/>
          <p:nvPr/>
        </p:nvSpPr>
        <p:spPr>
          <a:xfrm>
            <a:off x="2495655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E9ECAD3-CFBC-E5FD-7C97-351EAB6316E5}"/>
              </a:ext>
            </a:extLst>
          </p:cNvPr>
          <p:cNvSpPr/>
          <p:nvPr/>
        </p:nvSpPr>
        <p:spPr>
          <a:xfrm>
            <a:off x="205147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C635A-FCEA-E99B-7968-6C9159CC21EF}"/>
              </a:ext>
            </a:extLst>
          </p:cNvPr>
          <p:cNvSpPr/>
          <p:nvPr/>
        </p:nvSpPr>
        <p:spPr>
          <a:xfrm>
            <a:off x="358077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57C342-8112-3521-804F-05017E40895B}"/>
              </a:ext>
            </a:extLst>
          </p:cNvPr>
          <p:cNvSpPr/>
          <p:nvPr/>
        </p:nvSpPr>
        <p:spPr>
          <a:xfrm>
            <a:off x="3999759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24C1F-D3AD-D029-706F-C4FAA580AB6A}"/>
              </a:ext>
            </a:extLst>
          </p:cNvPr>
          <p:cNvSpPr/>
          <p:nvPr/>
        </p:nvSpPr>
        <p:spPr>
          <a:xfrm>
            <a:off x="4743444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579EBA9-54EB-82B9-7821-C3A0BD8FE6C4}"/>
              </a:ext>
            </a:extLst>
          </p:cNvPr>
          <p:cNvSpPr/>
          <p:nvPr/>
        </p:nvSpPr>
        <p:spPr>
          <a:xfrm>
            <a:off x="4299267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B8DC03-6914-628B-0C3B-12D241288C77}"/>
              </a:ext>
            </a:extLst>
          </p:cNvPr>
          <p:cNvSpPr/>
          <p:nvPr/>
        </p:nvSpPr>
        <p:spPr>
          <a:xfrm>
            <a:off x="5760090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7934B1-4692-6A10-96A5-1577D9807C76}"/>
              </a:ext>
            </a:extLst>
          </p:cNvPr>
          <p:cNvSpPr/>
          <p:nvPr/>
        </p:nvSpPr>
        <p:spPr>
          <a:xfrm>
            <a:off x="6140342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7E5AD-8A12-1EF6-F132-681A9304F03C}"/>
              </a:ext>
            </a:extLst>
          </p:cNvPr>
          <p:cNvSpPr/>
          <p:nvPr/>
        </p:nvSpPr>
        <p:spPr>
          <a:xfrm>
            <a:off x="6868426" y="2093632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E1B663-F29B-CF71-B00D-AF9D6BDE5643}"/>
              </a:ext>
            </a:extLst>
          </p:cNvPr>
          <p:cNvSpPr/>
          <p:nvPr/>
        </p:nvSpPr>
        <p:spPr>
          <a:xfrm>
            <a:off x="6524736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026CB-1CC6-22C3-618B-0CB9B868F97F}"/>
              </a:ext>
            </a:extLst>
          </p:cNvPr>
          <p:cNvSpPr/>
          <p:nvPr/>
        </p:nvSpPr>
        <p:spPr>
          <a:xfrm>
            <a:off x="10207842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FB2F6C-1FDD-38EA-A568-12C014C4E682}"/>
              </a:ext>
            </a:extLst>
          </p:cNvPr>
          <p:cNvSpPr/>
          <p:nvPr/>
        </p:nvSpPr>
        <p:spPr>
          <a:xfrm>
            <a:off x="10626831" y="2093632"/>
            <a:ext cx="299508" cy="30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10BF5-8381-34E0-5759-FC90DFE77276}"/>
              </a:ext>
            </a:extLst>
          </p:cNvPr>
          <p:cNvSpPr/>
          <p:nvPr/>
        </p:nvSpPr>
        <p:spPr>
          <a:xfrm>
            <a:off x="11370516" y="2093632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67C993E-BFB2-3735-31BF-B4049FDEC117}"/>
              </a:ext>
            </a:extLst>
          </p:cNvPr>
          <p:cNvSpPr/>
          <p:nvPr/>
        </p:nvSpPr>
        <p:spPr>
          <a:xfrm>
            <a:off x="10926339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B63F8B-FB69-3873-58D0-057FE071F773}"/>
              </a:ext>
            </a:extLst>
          </p:cNvPr>
          <p:cNvSpPr/>
          <p:nvPr/>
        </p:nvSpPr>
        <p:spPr>
          <a:xfrm>
            <a:off x="12455631" y="105443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337BC-F796-F758-FF6C-0E78DDC6C61C}"/>
              </a:ext>
            </a:extLst>
          </p:cNvPr>
          <p:cNvSpPr/>
          <p:nvPr/>
        </p:nvSpPr>
        <p:spPr>
          <a:xfrm>
            <a:off x="15737444" y="2106500"/>
            <a:ext cx="299508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99D53F-6451-F824-9897-C1827CCE9A33}"/>
              </a:ext>
            </a:extLst>
          </p:cNvPr>
          <p:cNvSpPr/>
          <p:nvPr/>
        </p:nvSpPr>
        <p:spPr>
          <a:xfrm>
            <a:off x="13618305" y="2093632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266D8C7-9F7A-5785-F9A8-06A120865589}"/>
              </a:ext>
            </a:extLst>
          </p:cNvPr>
          <p:cNvSpPr/>
          <p:nvPr/>
        </p:nvSpPr>
        <p:spPr>
          <a:xfrm>
            <a:off x="13174128" y="1444998"/>
            <a:ext cx="358140" cy="3276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9B85DE-2464-58E4-DB07-9084B234B9EC}"/>
              </a:ext>
            </a:extLst>
          </p:cNvPr>
          <p:cNvSpPr/>
          <p:nvPr/>
        </p:nvSpPr>
        <p:spPr>
          <a:xfrm>
            <a:off x="15020306" y="2140161"/>
            <a:ext cx="274320" cy="2790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0CF186-DBEE-D76C-6532-C4CA4E43D943}"/>
              </a:ext>
            </a:extLst>
          </p:cNvPr>
          <p:cNvSpPr/>
          <p:nvPr/>
        </p:nvSpPr>
        <p:spPr>
          <a:xfrm>
            <a:off x="188429" y="175439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1DEDF-4D46-193A-A62B-E7541D83E3FB}"/>
              </a:ext>
            </a:extLst>
          </p:cNvPr>
          <p:cNvSpPr/>
          <p:nvPr/>
        </p:nvSpPr>
        <p:spPr>
          <a:xfrm>
            <a:off x="15399597" y="1483098"/>
            <a:ext cx="299508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B9ACAE-900F-3573-FA14-209E3F7E4A27}"/>
              </a:ext>
            </a:extLst>
          </p:cNvPr>
          <p:cNvSpPr/>
          <p:nvPr/>
        </p:nvSpPr>
        <p:spPr>
          <a:xfrm>
            <a:off x="12899808" y="2106500"/>
            <a:ext cx="274320" cy="279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E7AC00-8D46-FC15-F2C4-8141989F5A45}"/>
              </a:ext>
            </a:extLst>
          </p:cNvPr>
          <p:cNvSpPr txBox="1"/>
          <p:nvPr/>
        </p:nvSpPr>
        <p:spPr>
          <a:xfrm>
            <a:off x="3707191" y="3073681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positive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DB1B0B-FCCA-0ADE-15B7-305969D82876}"/>
              </a:ext>
            </a:extLst>
          </p:cNvPr>
          <p:cNvSpPr txBox="1"/>
          <p:nvPr/>
        </p:nvSpPr>
        <p:spPr>
          <a:xfrm>
            <a:off x="12742139" y="3104285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negative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C8400-9B82-03D0-ED75-6BA645D13D5E}"/>
              </a:ext>
            </a:extLst>
          </p:cNvPr>
          <p:cNvSpPr txBox="1"/>
          <p:nvPr/>
        </p:nvSpPr>
        <p:spPr>
          <a:xfrm>
            <a:off x="7556432" y="454503"/>
            <a:ext cx="2282878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Pattern: One pair</a:t>
            </a:r>
          </a:p>
        </p:txBody>
      </p:sp>
    </p:spTree>
    <p:extLst>
      <p:ext uri="{BB962C8B-B14F-4D97-AF65-F5344CB8AC3E}">
        <p14:creationId xmlns:p14="http://schemas.microsoft.com/office/powerpoint/2010/main" val="2076188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" y="1383805"/>
            <a:ext cx="9645339" cy="5216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9818516" y="2016148"/>
            <a:ext cx="7552302" cy="136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Image generation models like DALL-E 2 do not yet have a grasp of even </a:t>
            </a:r>
            <a:r>
              <a:rPr lang="en-US" sz="2068" b="1" dirty="0"/>
              <a:t>basic relations </a:t>
            </a:r>
            <a:r>
              <a:rPr lang="en-US" sz="2068" dirty="0"/>
              <a:t>involving simple objects and agents</a:t>
            </a:r>
            <a:endParaRPr lang="en-US" altLang="zh-CN" sz="2068" dirty="0"/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9" y="-753679"/>
            <a:ext cx="10241923" cy="715507"/>
          </a:xfrm>
        </p:spPr>
        <p:txBody>
          <a:bodyPr>
            <a:normAutofit/>
          </a:bodyPr>
          <a:lstStyle/>
          <a:p>
            <a:r>
              <a:rPr lang="en-US" sz="2068" dirty="0"/>
              <a:t>Paper: THE INGREDIENTS OF REAL-WORLD OBOTIC </a:t>
            </a:r>
            <a:r>
              <a:rPr lang="en-US" sz="2068" b="1" dirty="0"/>
              <a:t>REINFORCEMENT LEARNING </a:t>
            </a:r>
            <a:r>
              <a:rPr lang="en-US" sz="2068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7" y="570799"/>
            <a:ext cx="13447220" cy="6424455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552557" y="-767283"/>
            <a:ext cx="5400199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986" dirty="0"/>
              <a:t>Paper: </a:t>
            </a:r>
            <a:r>
              <a:rPr lang="en-US" sz="3986" dirty="0" err="1"/>
              <a:t>TarGF</a:t>
            </a:r>
            <a:r>
              <a:rPr lang="en-US" sz="3986" dirty="0"/>
              <a:t>: Learning Target Gradient Field for Object Rearrangement (</a:t>
            </a:r>
            <a:r>
              <a:rPr lang="en-US" sz="3986" dirty="0" err="1"/>
              <a:t>NeurIPS</a:t>
            </a:r>
            <a:r>
              <a:rPr lang="en-US" sz="3986" dirty="0"/>
              <a:t>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7751426" y="-767283"/>
            <a:ext cx="9016191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 fontScale="70000" lnSpcReduction="20000"/>
          </a:bodyPr>
          <a:lstStyle/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score-based models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Search for a policy with a set of examples, without relying on reward engineering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sz="2658" dirty="0"/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RL is on the control level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Is it considering anything about art and personalization?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endParaRPr lang="en-US" sz="2658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8" y="2396084"/>
            <a:ext cx="5963696" cy="514369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81" y="2592943"/>
            <a:ext cx="8154456" cy="4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" y="192639"/>
            <a:ext cx="11773697" cy="74190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803939" y="-753679"/>
            <a:ext cx="10241923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4" y="738276"/>
            <a:ext cx="8535348" cy="64244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803938" y="-753679"/>
            <a:ext cx="13160639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9396627" y="933295"/>
            <a:ext cx="7552302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Use surveys to collect user preferences and generate rating matrix</a:t>
            </a:r>
            <a:endParaRPr lang="en-US" altLang="zh-CN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Object relationships are rated by users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Takes too much effort for new data collections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Only consider the object relations in category level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8112</Words>
  <Application>Microsoft Office PowerPoint</Application>
  <PresentationFormat>Custom</PresentationFormat>
  <Paragraphs>1223</Paragraphs>
  <Slides>94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Helvetica Neue</vt:lpstr>
      <vt:lpstr>JetBrains Mono</vt:lpstr>
      <vt:lpstr>NimbusRomNo9L</vt:lpstr>
      <vt:lpstr>Arial</vt:lpstr>
      <vt:lpstr>Calibri</vt:lpstr>
      <vt:lpstr>Calibri Light</vt:lpstr>
      <vt:lpstr>Cambria Math</vt:lpstr>
      <vt:lpstr>Consolas</vt:lpstr>
      <vt:lpstr>Open Sans</vt:lpstr>
      <vt:lpstr>Source Sans Pro</vt:lpstr>
      <vt:lpstr>Office Theme</vt:lpstr>
      <vt:lpstr>Spatial relation vector</vt:lpstr>
      <vt:lpstr>Introduction</vt:lpstr>
      <vt:lpstr>Important Dates</vt:lpstr>
      <vt:lpstr>Pipeline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Argue difference of NS ILP with Symbolic ILP</vt:lpstr>
      <vt:lpstr>how the work advances the current state of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 Theory: the Mathematics of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Paper: THE INGREDIENTS OF REAL-WORLD OBOTIC REINFORCEMENT LEARNING (ICLR 2020)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147</cp:revision>
  <dcterms:created xsi:type="dcterms:W3CDTF">2022-12-15T09:41:48Z</dcterms:created>
  <dcterms:modified xsi:type="dcterms:W3CDTF">2023-03-23T17:04:00Z</dcterms:modified>
</cp:coreProperties>
</file>